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6" d="100"/>
          <a:sy n="126" d="100"/>
        </p:scale>
        <p:origin x="-354" y="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609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736091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9144000" cy="736600"/>
          </a:xfrm>
          <a:custGeom>
            <a:avLst/>
            <a:gdLst/>
            <a:ahLst/>
            <a:cxnLst/>
            <a:rect l="l" t="t" r="r" b="b"/>
            <a:pathLst>
              <a:path w="9144000" h="736600">
                <a:moveTo>
                  <a:pt x="0" y="736091"/>
                </a:moveTo>
                <a:lnTo>
                  <a:pt x="9144000" y="736091"/>
                </a:lnTo>
                <a:lnTo>
                  <a:pt x="9144000" y="0"/>
                </a:lnTo>
                <a:lnTo>
                  <a:pt x="0" y="0"/>
                </a:lnTo>
                <a:lnTo>
                  <a:pt x="0" y="736091"/>
                </a:lnTo>
                <a:close/>
              </a:path>
            </a:pathLst>
          </a:custGeom>
          <a:ln w="12700">
            <a:solidFill>
              <a:srgbClr val="33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247" y="21336"/>
            <a:ext cx="606552" cy="684276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0"/>
            <a:ext cx="2844165" cy="736600"/>
          </a:xfrm>
          <a:custGeom>
            <a:avLst/>
            <a:gdLst/>
            <a:ahLst/>
            <a:cxnLst/>
            <a:rect l="l" t="t" r="r" b="b"/>
            <a:pathLst>
              <a:path w="2844165" h="736600">
                <a:moveTo>
                  <a:pt x="0" y="736091"/>
                </a:moveTo>
                <a:lnTo>
                  <a:pt x="2843784" y="736091"/>
                </a:lnTo>
                <a:lnTo>
                  <a:pt x="2843784" y="0"/>
                </a:lnTo>
                <a:lnTo>
                  <a:pt x="0" y="0"/>
                </a:lnTo>
                <a:lnTo>
                  <a:pt x="0" y="736091"/>
                </a:lnTo>
                <a:close/>
              </a:path>
            </a:pathLst>
          </a:custGeom>
          <a:ln w="12700">
            <a:solidFill>
              <a:srgbClr val="33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736091"/>
            <a:ext cx="9144000" cy="4407535"/>
          </a:xfrm>
          <a:custGeom>
            <a:avLst/>
            <a:gdLst/>
            <a:ahLst/>
            <a:cxnLst/>
            <a:rect l="l" t="t" r="r" b="b"/>
            <a:pathLst>
              <a:path w="9144000" h="4407535">
                <a:moveTo>
                  <a:pt x="0" y="4407408"/>
                </a:moveTo>
                <a:lnTo>
                  <a:pt x="9144000" y="4407408"/>
                </a:lnTo>
                <a:lnTo>
                  <a:pt x="9144000" y="0"/>
                </a:lnTo>
                <a:lnTo>
                  <a:pt x="0" y="0"/>
                </a:lnTo>
                <a:lnTo>
                  <a:pt x="0" y="4407408"/>
                </a:lnTo>
                <a:close/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34890" y="118109"/>
            <a:ext cx="2066925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00042" y="771525"/>
            <a:ext cx="5078095" cy="1306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89787"/>
            <a:ext cx="9144000" cy="891540"/>
            <a:chOff x="0" y="589787"/>
            <a:chExt cx="9144000" cy="8915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3568" y="813815"/>
              <a:ext cx="8509252" cy="4495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59535"/>
              <a:ext cx="9144000" cy="33451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39923" y="605027"/>
              <a:ext cx="4434332" cy="1769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89787"/>
              <a:ext cx="1057655" cy="89153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44346" y="1687830"/>
            <a:ext cx="713676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Times New Roman"/>
                <a:cs typeface="Times New Roman"/>
              </a:rPr>
              <a:t>Доклад</a:t>
            </a:r>
            <a:endParaRPr sz="14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о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результатах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анализа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аварийности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и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травматизма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при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эксплуатации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башенных</a:t>
            </a:r>
            <a:r>
              <a:rPr sz="1400" b="1" spc="-10" dirty="0">
                <a:latin typeface="Times New Roman"/>
                <a:cs typeface="Times New Roman"/>
              </a:rPr>
              <a:t> кранов 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Российской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Федерации</a:t>
            </a:r>
            <a:r>
              <a:rPr sz="1400" b="1" dirty="0">
                <a:latin typeface="Times New Roman"/>
                <a:cs typeface="Times New Roman"/>
              </a:rPr>
              <a:t> в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2024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году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19527" y="278904"/>
            <a:ext cx="4675632" cy="22871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3568" y="3598164"/>
            <a:ext cx="8509252" cy="4495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43280" y="3723538"/>
            <a:ext cx="829183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Times New Roman"/>
                <a:cs typeface="Times New Roman"/>
              </a:rPr>
              <a:t>Докладчик: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Начальник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Байкальского </a:t>
            </a:r>
            <a:r>
              <a:rPr sz="1400" b="1" dirty="0">
                <a:latin typeface="Times New Roman"/>
                <a:cs typeface="Times New Roman"/>
              </a:rPr>
              <a:t>отдела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общепромышленного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и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государственного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строительного </a:t>
            </a:r>
            <a:r>
              <a:rPr sz="1400" b="1" dirty="0">
                <a:latin typeface="Times New Roman"/>
                <a:cs typeface="Times New Roman"/>
              </a:rPr>
              <a:t>надзора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Забайкальского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управления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Ростехнадзора</a:t>
            </a:r>
            <a:r>
              <a:rPr sz="1400" b="1" spc="24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Дроздов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Андрей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Викторович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Times New Roman"/>
              <a:cs typeface="Times New Roman"/>
            </a:endParaRPr>
          </a:p>
          <a:p>
            <a:pPr marL="6985" algn="ctr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Times New Roman"/>
                <a:cs typeface="Times New Roman"/>
              </a:rPr>
              <a:t>22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ноября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2024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2906" y="16840"/>
            <a:ext cx="150177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/>
              <a:t>РОСТЕХНАДЗОР</a:t>
            </a:r>
            <a:endParaRPr sz="1400"/>
          </a:p>
        </p:txBody>
      </p:sp>
      <p:sp>
        <p:nvSpPr>
          <p:cNvPr id="3" name="object 3"/>
          <p:cNvSpPr txBox="1"/>
          <p:nvPr/>
        </p:nvSpPr>
        <p:spPr>
          <a:xfrm>
            <a:off x="5101590" y="118109"/>
            <a:ext cx="15341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Times New Roman"/>
                <a:cs typeface="Times New Roman"/>
              </a:rPr>
              <a:t>Причины</a:t>
            </a:r>
            <a:r>
              <a:rPr sz="1500" b="1" spc="-70" dirty="0">
                <a:latin typeface="Times New Roman"/>
                <a:cs typeface="Times New Roman"/>
              </a:rPr>
              <a:t> </a:t>
            </a:r>
            <a:r>
              <a:rPr sz="1500" b="1" spc="-10" dirty="0">
                <a:latin typeface="Times New Roman"/>
                <a:cs typeface="Times New Roman"/>
              </a:rPr>
              <a:t>аварии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59" y="1751076"/>
            <a:ext cx="2304415" cy="1569720"/>
          </a:xfrm>
          <a:custGeom>
            <a:avLst/>
            <a:gdLst/>
            <a:ahLst/>
            <a:cxnLst/>
            <a:rect l="l" t="t" r="r" b="b"/>
            <a:pathLst>
              <a:path w="2304415" h="1569720">
                <a:moveTo>
                  <a:pt x="2304288" y="0"/>
                </a:moveTo>
                <a:lnTo>
                  <a:pt x="0" y="0"/>
                </a:lnTo>
                <a:lnTo>
                  <a:pt x="0" y="1569720"/>
                </a:lnTo>
                <a:lnTo>
                  <a:pt x="2304288" y="1569720"/>
                </a:lnTo>
                <a:lnTo>
                  <a:pt x="2304288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1295" y="1780413"/>
            <a:ext cx="2145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Организация,</a:t>
            </a:r>
            <a:r>
              <a:rPr sz="1200" spc="254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эксплуатирующая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295" y="1963292"/>
            <a:ext cx="21475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9480" algn="l"/>
              </a:tabLst>
            </a:pPr>
            <a:r>
              <a:rPr sz="1200" spc="-10" dirty="0">
                <a:latin typeface="Times New Roman"/>
                <a:cs typeface="Times New Roman"/>
              </a:rPr>
              <a:t>опасный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10" dirty="0">
                <a:latin typeface="Times New Roman"/>
                <a:cs typeface="Times New Roman"/>
              </a:rPr>
              <a:t>производственный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295" y="2145868"/>
            <a:ext cx="21463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объект</a:t>
            </a:r>
            <a:r>
              <a:rPr sz="1200" spc="140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(к</a:t>
            </a:r>
            <a:r>
              <a:rPr sz="1200" spc="140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категории</a:t>
            </a:r>
            <a:r>
              <a:rPr sz="1200" spc="140" dirty="0">
                <a:latin typeface="Times New Roman"/>
                <a:cs typeface="Times New Roman"/>
              </a:rPr>
              <a:t>  </a:t>
            </a:r>
            <a:r>
              <a:rPr sz="1200" spc="-10" dirty="0">
                <a:latin typeface="Times New Roman"/>
                <a:cs typeface="Times New Roman"/>
              </a:rPr>
              <a:t>опасных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295" y="2329433"/>
            <a:ext cx="21475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50035" algn="l"/>
              </a:tabLst>
            </a:pPr>
            <a:r>
              <a:rPr sz="1200" spc="-10" dirty="0">
                <a:latin typeface="Times New Roman"/>
                <a:cs typeface="Times New Roman"/>
              </a:rPr>
              <a:t>производственных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10" dirty="0">
                <a:latin typeface="Times New Roman"/>
                <a:cs typeface="Times New Roman"/>
              </a:rPr>
              <a:t>объектов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295" y="2512314"/>
            <a:ext cx="2145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относятся</a:t>
            </a:r>
            <a:r>
              <a:rPr sz="1200" spc="2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объекты,</a:t>
            </a:r>
            <a:r>
              <a:rPr sz="1200" spc="2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2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которых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295" y="2695194"/>
            <a:ext cx="2146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08100" algn="l"/>
              </a:tabLst>
            </a:pPr>
            <a:r>
              <a:rPr sz="1200" spc="-10" dirty="0">
                <a:latin typeface="Times New Roman"/>
                <a:cs typeface="Times New Roman"/>
              </a:rPr>
              <a:t>используются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10" dirty="0">
                <a:latin typeface="Times New Roman"/>
                <a:cs typeface="Times New Roman"/>
              </a:rPr>
              <a:t>стационарно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295" y="2878073"/>
            <a:ext cx="2145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установленные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грузоподъемные механизмы)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не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обеспечила: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78607" y="1769364"/>
            <a:ext cx="6330950" cy="443865"/>
          </a:xfrm>
          <a:custGeom>
            <a:avLst/>
            <a:gdLst/>
            <a:ahLst/>
            <a:cxnLst/>
            <a:rect l="l" t="t" r="r" b="b"/>
            <a:pathLst>
              <a:path w="6330950" h="443864">
                <a:moveTo>
                  <a:pt x="0" y="443484"/>
                </a:moveTo>
                <a:lnTo>
                  <a:pt x="6330696" y="443484"/>
                </a:lnTo>
                <a:lnTo>
                  <a:pt x="6330696" y="0"/>
                </a:lnTo>
                <a:lnTo>
                  <a:pt x="0" y="0"/>
                </a:lnTo>
                <a:lnTo>
                  <a:pt x="0" y="443484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657601" y="1780413"/>
            <a:ext cx="5747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3.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принятие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мер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</a:t>
            </a:r>
            <a:r>
              <a:rPr sz="1200" spc="-10" dirty="0">
                <a:latin typeface="Times New Roman"/>
                <a:cs typeface="Times New Roman"/>
              </a:rPr>
              <a:t> предотвращению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проникновение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посторонних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лиц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 </a:t>
            </a:r>
            <a:r>
              <a:rPr sz="1200" spc="-10" dirty="0">
                <a:latin typeface="Times New Roman"/>
                <a:cs typeface="Times New Roman"/>
              </a:rPr>
              <a:t>строительный </a:t>
            </a:r>
            <a:r>
              <a:rPr sz="1200" spc="-20" dirty="0">
                <a:latin typeface="Times New Roman"/>
                <a:cs typeface="Times New Roman"/>
              </a:rPr>
              <a:t>объект,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котором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эксплуатировался</a:t>
            </a:r>
            <a:r>
              <a:rPr sz="1200" dirty="0">
                <a:latin typeface="Times New Roman"/>
                <a:cs typeface="Times New Roman"/>
              </a:rPr>
              <a:t> кран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КБ-</a:t>
            </a:r>
            <a:r>
              <a:rPr sz="1200" dirty="0">
                <a:latin typeface="Times New Roman"/>
                <a:cs typeface="Times New Roman"/>
              </a:rPr>
              <a:t>503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Б.2.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78607" y="2212848"/>
            <a:ext cx="6403975" cy="462280"/>
          </a:xfrm>
          <a:custGeom>
            <a:avLst/>
            <a:gdLst/>
            <a:ahLst/>
            <a:cxnLst/>
            <a:rect l="l" t="t" r="r" b="b"/>
            <a:pathLst>
              <a:path w="6403975" h="462280">
                <a:moveTo>
                  <a:pt x="6403848" y="0"/>
                </a:moveTo>
                <a:lnTo>
                  <a:pt x="0" y="0"/>
                </a:lnTo>
                <a:lnTo>
                  <a:pt x="0" y="461771"/>
                </a:lnTo>
                <a:lnTo>
                  <a:pt x="6403848" y="461771"/>
                </a:lnTo>
                <a:lnTo>
                  <a:pt x="6403848" y="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657601" y="2242185"/>
            <a:ext cx="5721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4.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приёмку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башенного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крана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КБ-</a:t>
            </a:r>
            <a:r>
              <a:rPr sz="1200" dirty="0">
                <a:latin typeface="Times New Roman"/>
                <a:cs typeface="Times New Roman"/>
              </a:rPr>
              <a:t>503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Б.2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зав.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640: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отсутствует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акт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пуска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ПС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работу</a:t>
            </a:r>
            <a:r>
              <a:rPr sz="1200" spc="254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на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основании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решения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комиссии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эксплуатирующей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организации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78607" y="2674620"/>
            <a:ext cx="6330950" cy="277495"/>
          </a:xfrm>
          <a:custGeom>
            <a:avLst/>
            <a:gdLst/>
            <a:ahLst/>
            <a:cxnLst/>
            <a:rect l="l" t="t" r="r" b="b"/>
            <a:pathLst>
              <a:path w="6330950" h="277494">
                <a:moveTo>
                  <a:pt x="6330696" y="0"/>
                </a:moveTo>
                <a:lnTo>
                  <a:pt x="0" y="0"/>
                </a:lnTo>
                <a:lnTo>
                  <a:pt x="0" y="277368"/>
                </a:lnTo>
                <a:lnTo>
                  <a:pt x="6330696" y="277368"/>
                </a:lnTo>
                <a:lnTo>
                  <a:pt x="6330696" y="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657601" y="2703957"/>
            <a:ext cx="5932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5.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регистрацию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объектов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государственном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реестре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опасных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производственных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объектов;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578607" y="2951988"/>
            <a:ext cx="6330950" cy="646430"/>
          </a:xfrm>
          <a:custGeom>
            <a:avLst/>
            <a:gdLst/>
            <a:ahLst/>
            <a:cxnLst/>
            <a:rect l="l" t="t" r="r" b="b"/>
            <a:pathLst>
              <a:path w="6330950" h="646429">
                <a:moveTo>
                  <a:pt x="6330696" y="0"/>
                </a:moveTo>
                <a:lnTo>
                  <a:pt x="0" y="0"/>
                </a:lnTo>
                <a:lnTo>
                  <a:pt x="0" y="646176"/>
                </a:lnTo>
                <a:lnTo>
                  <a:pt x="6330696" y="646176"/>
                </a:lnTo>
                <a:lnTo>
                  <a:pt x="6330696" y="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657601" y="2981070"/>
            <a:ext cx="6078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6.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разработку</a:t>
            </a:r>
            <a:r>
              <a:rPr sz="1200" spc="25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2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утверждение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внутренним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распорядительным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актом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эксплуатирующей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Times New Roman"/>
                <a:cs typeface="Times New Roman"/>
              </a:rPr>
              <a:t>организации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инструкции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должностными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обязанностями,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а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также поименный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перечень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лиц,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620011" y="3598164"/>
            <a:ext cx="7362825" cy="830580"/>
          </a:xfrm>
          <a:custGeom>
            <a:avLst/>
            <a:gdLst/>
            <a:ahLst/>
            <a:cxnLst/>
            <a:rect l="l" t="t" r="r" b="b"/>
            <a:pathLst>
              <a:path w="7362825" h="830579">
                <a:moveTo>
                  <a:pt x="7362444" y="0"/>
                </a:moveTo>
                <a:lnTo>
                  <a:pt x="0" y="0"/>
                </a:lnTo>
                <a:lnTo>
                  <a:pt x="0" y="830580"/>
                </a:lnTo>
                <a:lnTo>
                  <a:pt x="7362444" y="830580"/>
                </a:lnTo>
                <a:lnTo>
                  <a:pt x="7362444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699641" y="3250047"/>
            <a:ext cx="7107555" cy="113474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970280">
              <a:lnSpc>
                <a:spcPct val="100000"/>
              </a:lnSpc>
              <a:spcBef>
                <a:spcPts val="865"/>
              </a:spcBef>
            </a:pPr>
            <a:r>
              <a:rPr sz="1200" spc="-10" dirty="0">
                <a:latin typeface="Times New Roman"/>
                <a:cs typeface="Times New Roman"/>
              </a:rPr>
              <a:t>ответственных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за </a:t>
            </a:r>
            <a:r>
              <a:rPr sz="1200" spc="-10" dirty="0">
                <a:latin typeface="Times New Roman"/>
                <a:cs typeface="Times New Roman"/>
              </a:rPr>
              <a:t>промышленную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безопасность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200" dirty="0">
                <a:latin typeface="Times New Roman"/>
                <a:cs typeface="Times New Roman"/>
              </a:rPr>
              <a:t>7.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содержание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ПС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работоспособном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состоянии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безопасные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условия</a:t>
            </a:r>
            <a:r>
              <a:rPr sz="1200" spc="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работы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путем</a:t>
            </a:r>
            <a:r>
              <a:rPr sz="1200" spc="-10" dirty="0">
                <a:latin typeface="Times New Roman"/>
                <a:cs typeface="Times New Roman"/>
              </a:rPr>
              <a:t> организации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latin typeface="Times New Roman"/>
                <a:cs typeface="Times New Roman"/>
              </a:rPr>
              <a:t>надлежащего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надзора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10" dirty="0">
                <a:latin typeface="Times New Roman"/>
                <a:cs typeface="Times New Roman"/>
              </a:rPr>
              <a:t>обслуживания,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технического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освидетельствования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ремонта;</a:t>
            </a:r>
            <a:endParaRPr sz="1200">
              <a:latin typeface="Times New Roman"/>
              <a:cs typeface="Times New Roman"/>
            </a:endParaRPr>
          </a:p>
          <a:p>
            <a:pPr marL="12700" marR="5080" indent="762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рельсовые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пути,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находящиеся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эксплуатации,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должны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подвергаться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постоянной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проверке,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периодическому </a:t>
            </a:r>
            <a:r>
              <a:rPr sz="1200" spc="-20" dirty="0">
                <a:latin typeface="Times New Roman"/>
                <a:cs typeface="Times New Roman"/>
              </a:rPr>
              <a:t>комплексному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обследованию,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техническому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обслуживанию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ремонту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69847" y="4428744"/>
            <a:ext cx="7839709" cy="245745"/>
          </a:xfrm>
          <a:custGeom>
            <a:avLst/>
            <a:gdLst/>
            <a:ahLst/>
            <a:cxnLst/>
            <a:rect l="l" t="t" r="r" b="b"/>
            <a:pathLst>
              <a:path w="7839709" h="245745">
                <a:moveTo>
                  <a:pt x="0" y="245363"/>
                </a:moveTo>
                <a:lnTo>
                  <a:pt x="7839456" y="245363"/>
                </a:lnTo>
                <a:lnTo>
                  <a:pt x="7839456" y="0"/>
                </a:lnTo>
                <a:lnTo>
                  <a:pt x="0" y="0"/>
                </a:lnTo>
                <a:lnTo>
                  <a:pt x="0" y="245363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161897" y="4671195"/>
            <a:ext cx="34163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sz="1200" spc="-20" dirty="0">
                <a:latin typeface="Times New Roman"/>
                <a:cs typeface="Times New Roman"/>
              </a:rPr>
              <a:t>пути.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42950" y="737616"/>
            <a:ext cx="8466455" cy="3599815"/>
            <a:chOff x="442950" y="737616"/>
            <a:chExt cx="8466455" cy="3599815"/>
          </a:xfrm>
        </p:grpSpPr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20797" y="1895602"/>
              <a:ext cx="226059" cy="17424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27147" y="2392680"/>
              <a:ext cx="251459" cy="11734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327147" y="2392680"/>
              <a:ext cx="251460" cy="117475"/>
            </a:xfrm>
            <a:custGeom>
              <a:avLst/>
              <a:gdLst/>
              <a:ahLst/>
              <a:cxnLst/>
              <a:rect l="l" t="t" r="r" b="b"/>
              <a:pathLst>
                <a:path w="251460" h="117475">
                  <a:moveTo>
                    <a:pt x="0" y="29337"/>
                  </a:moveTo>
                  <a:lnTo>
                    <a:pt x="192785" y="29337"/>
                  </a:lnTo>
                  <a:lnTo>
                    <a:pt x="192785" y="0"/>
                  </a:lnTo>
                  <a:lnTo>
                    <a:pt x="251459" y="58674"/>
                  </a:lnTo>
                  <a:lnTo>
                    <a:pt x="192785" y="117347"/>
                  </a:lnTo>
                  <a:lnTo>
                    <a:pt x="192785" y="88011"/>
                  </a:lnTo>
                  <a:lnTo>
                    <a:pt x="0" y="88011"/>
                  </a:lnTo>
                  <a:lnTo>
                    <a:pt x="0" y="29337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49300" y="3490341"/>
              <a:ext cx="563245" cy="840740"/>
            </a:xfrm>
            <a:custGeom>
              <a:avLst/>
              <a:gdLst/>
              <a:ahLst/>
              <a:cxnLst/>
              <a:rect l="l" t="t" r="r" b="b"/>
              <a:pathLst>
                <a:path w="563244" h="840739">
                  <a:moveTo>
                    <a:pt x="71386" y="0"/>
                  </a:moveTo>
                  <a:lnTo>
                    <a:pt x="0" y="43560"/>
                  </a:lnTo>
                  <a:lnTo>
                    <a:pt x="455968" y="790689"/>
                  </a:lnTo>
                  <a:lnTo>
                    <a:pt x="420268" y="812469"/>
                  </a:lnTo>
                  <a:lnTo>
                    <a:pt x="535228" y="840282"/>
                  </a:lnTo>
                  <a:lnTo>
                    <a:pt x="563041" y="725335"/>
                  </a:lnTo>
                  <a:lnTo>
                    <a:pt x="527354" y="747115"/>
                  </a:lnTo>
                  <a:lnTo>
                    <a:pt x="7138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49300" y="3490341"/>
              <a:ext cx="563245" cy="840740"/>
            </a:xfrm>
            <a:custGeom>
              <a:avLst/>
              <a:gdLst/>
              <a:ahLst/>
              <a:cxnLst/>
              <a:rect l="l" t="t" r="r" b="b"/>
              <a:pathLst>
                <a:path w="563244" h="840739">
                  <a:moveTo>
                    <a:pt x="71386" y="0"/>
                  </a:moveTo>
                  <a:lnTo>
                    <a:pt x="527354" y="747115"/>
                  </a:lnTo>
                  <a:lnTo>
                    <a:pt x="563041" y="725335"/>
                  </a:lnTo>
                  <a:lnTo>
                    <a:pt x="535228" y="840282"/>
                  </a:lnTo>
                  <a:lnTo>
                    <a:pt x="420268" y="812469"/>
                  </a:lnTo>
                  <a:lnTo>
                    <a:pt x="455968" y="790689"/>
                  </a:lnTo>
                  <a:lnTo>
                    <a:pt x="0" y="43560"/>
                  </a:lnTo>
                  <a:lnTo>
                    <a:pt x="71386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52728" y="3557142"/>
              <a:ext cx="511175" cy="513715"/>
            </a:xfrm>
            <a:custGeom>
              <a:avLst/>
              <a:gdLst/>
              <a:ahLst/>
              <a:cxnLst/>
              <a:rect l="l" t="t" r="r" b="b"/>
              <a:pathLst>
                <a:path w="511175" h="513714">
                  <a:moveTo>
                    <a:pt x="58699" y="0"/>
                  </a:moveTo>
                  <a:lnTo>
                    <a:pt x="0" y="58292"/>
                  </a:lnTo>
                  <a:lnTo>
                    <a:pt x="422757" y="483933"/>
                  </a:lnTo>
                  <a:lnTo>
                    <a:pt x="393420" y="513092"/>
                  </a:lnTo>
                  <a:lnTo>
                    <a:pt x="510514" y="513486"/>
                  </a:lnTo>
                  <a:lnTo>
                    <a:pt x="510895" y="396455"/>
                  </a:lnTo>
                  <a:lnTo>
                    <a:pt x="481558" y="425615"/>
                  </a:lnTo>
                  <a:lnTo>
                    <a:pt x="5869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52728" y="3557142"/>
              <a:ext cx="511175" cy="513715"/>
            </a:xfrm>
            <a:custGeom>
              <a:avLst/>
              <a:gdLst/>
              <a:ahLst/>
              <a:cxnLst/>
              <a:rect l="l" t="t" r="r" b="b"/>
              <a:pathLst>
                <a:path w="511175" h="513714">
                  <a:moveTo>
                    <a:pt x="58699" y="0"/>
                  </a:moveTo>
                  <a:lnTo>
                    <a:pt x="481558" y="425615"/>
                  </a:lnTo>
                  <a:lnTo>
                    <a:pt x="510895" y="396455"/>
                  </a:lnTo>
                  <a:lnTo>
                    <a:pt x="510514" y="513486"/>
                  </a:lnTo>
                  <a:lnTo>
                    <a:pt x="393420" y="513092"/>
                  </a:lnTo>
                  <a:lnTo>
                    <a:pt x="422757" y="483933"/>
                  </a:lnTo>
                  <a:lnTo>
                    <a:pt x="0" y="58292"/>
                  </a:lnTo>
                  <a:lnTo>
                    <a:pt x="58699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327147" y="3096767"/>
              <a:ext cx="257810" cy="178435"/>
            </a:xfrm>
            <a:custGeom>
              <a:avLst/>
              <a:gdLst/>
              <a:ahLst/>
              <a:cxnLst/>
              <a:rect l="l" t="t" r="r" b="b"/>
              <a:pathLst>
                <a:path w="257810" h="178435">
                  <a:moveTo>
                    <a:pt x="168401" y="0"/>
                  </a:moveTo>
                  <a:lnTo>
                    <a:pt x="168401" y="44576"/>
                  </a:lnTo>
                  <a:lnTo>
                    <a:pt x="0" y="44576"/>
                  </a:lnTo>
                  <a:lnTo>
                    <a:pt x="0" y="133731"/>
                  </a:lnTo>
                  <a:lnTo>
                    <a:pt x="168401" y="133731"/>
                  </a:lnTo>
                  <a:lnTo>
                    <a:pt x="168401" y="178307"/>
                  </a:lnTo>
                  <a:lnTo>
                    <a:pt x="257556" y="89154"/>
                  </a:lnTo>
                  <a:lnTo>
                    <a:pt x="16840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27147" y="3096767"/>
              <a:ext cx="257810" cy="178435"/>
            </a:xfrm>
            <a:custGeom>
              <a:avLst/>
              <a:gdLst/>
              <a:ahLst/>
              <a:cxnLst/>
              <a:rect l="l" t="t" r="r" b="b"/>
              <a:pathLst>
                <a:path w="257810" h="178435">
                  <a:moveTo>
                    <a:pt x="0" y="44576"/>
                  </a:moveTo>
                  <a:lnTo>
                    <a:pt x="168401" y="44576"/>
                  </a:lnTo>
                  <a:lnTo>
                    <a:pt x="168401" y="0"/>
                  </a:lnTo>
                  <a:lnTo>
                    <a:pt x="257556" y="89154"/>
                  </a:lnTo>
                  <a:lnTo>
                    <a:pt x="168401" y="178307"/>
                  </a:lnTo>
                  <a:lnTo>
                    <a:pt x="168401" y="133731"/>
                  </a:lnTo>
                  <a:lnTo>
                    <a:pt x="0" y="133731"/>
                  </a:lnTo>
                  <a:lnTo>
                    <a:pt x="0" y="44576"/>
                  </a:lnTo>
                  <a:close/>
                </a:path>
              </a:pathLst>
            </a:custGeom>
            <a:ln w="12699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327147" y="2674620"/>
              <a:ext cx="257810" cy="139065"/>
            </a:xfrm>
            <a:custGeom>
              <a:avLst/>
              <a:gdLst/>
              <a:ahLst/>
              <a:cxnLst/>
              <a:rect l="l" t="t" r="r" b="b"/>
              <a:pathLst>
                <a:path w="257810" h="139064">
                  <a:moveTo>
                    <a:pt x="188213" y="0"/>
                  </a:moveTo>
                  <a:lnTo>
                    <a:pt x="188213" y="34671"/>
                  </a:lnTo>
                  <a:lnTo>
                    <a:pt x="0" y="34671"/>
                  </a:lnTo>
                  <a:lnTo>
                    <a:pt x="0" y="104012"/>
                  </a:lnTo>
                  <a:lnTo>
                    <a:pt x="188213" y="104012"/>
                  </a:lnTo>
                  <a:lnTo>
                    <a:pt x="188213" y="138684"/>
                  </a:lnTo>
                  <a:lnTo>
                    <a:pt x="257556" y="69342"/>
                  </a:lnTo>
                  <a:lnTo>
                    <a:pt x="18821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327147" y="2674620"/>
              <a:ext cx="257810" cy="139065"/>
            </a:xfrm>
            <a:custGeom>
              <a:avLst/>
              <a:gdLst/>
              <a:ahLst/>
              <a:cxnLst/>
              <a:rect l="l" t="t" r="r" b="b"/>
              <a:pathLst>
                <a:path w="257810" h="139064">
                  <a:moveTo>
                    <a:pt x="0" y="34671"/>
                  </a:moveTo>
                  <a:lnTo>
                    <a:pt x="188213" y="34671"/>
                  </a:lnTo>
                  <a:lnTo>
                    <a:pt x="188213" y="0"/>
                  </a:lnTo>
                  <a:lnTo>
                    <a:pt x="257556" y="69342"/>
                  </a:lnTo>
                  <a:lnTo>
                    <a:pt x="188213" y="138684"/>
                  </a:lnTo>
                  <a:lnTo>
                    <a:pt x="188213" y="104012"/>
                  </a:lnTo>
                  <a:lnTo>
                    <a:pt x="0" y="104012"/>
                  </a:lnTo>
                  <a:lnTo>
                    <a:pt x="0" y="34671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3211" y="737616"/>
              <a:ext cx="8356600" cy="462280"/>
            </a:xfrm>
            <a:custGeom>
              <a:avLst/>
              <a:gdLst/>
              <a:ahLst/>
              <a:cxnLst/>
              <a:rect l="l" t="t" r="r" b="b"/>
              <a:pathLst>
                <a:path w="8356600" h="462280">
                  <a:moveTo>
                    <a:pt x="8356092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8356092" y="461772"/>
                  </a:lnTo>
                  <a:lnTo>
                    <a:pt x="8356092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75003" y="1121664"/>
              <a:ext cx="7734300" cy="647700"/>
            </a:xfrm>
            <a:custGeom>
              <a:avLst/>
              <a:gdLst/>
              <a:ahLst/>
              <a:cxnLst/>
              <a:rect l="l" t="t" r="r" b="b"/>
              <a:pathLst>
                <a:path w="7734300" h="647700">
                  <a:moveTo>
                    <a:pt x="7734300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7734300" y="647700"/>
                  </a:lnTo>
                  <a:lnTo>
                    <a:pt x="773430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631342" y="230886"/>
            <a:ext cx="8063865" cy="149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9915" marR="6386195" indent="-11938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Times New Roman"/>
                <a:cs typeface="Times New Roman"/>
              </a:rPr>
              <a:t>Забайкальское Управление</a:t>
            </a:r>
            <a:endParaRPr sz="140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spcBef>
                <a:spcPts val="850"/>
              </a:spcBef>
              <a:buAutoNum type="arabicPeriod"/>
              <a:tabLst>
                <a:tab pos="165100" algn="l"/>
              </a:tabLst>
            </a:pPr>
            <a:r>
              <a:rPr sz="1200" dirty="0">
                <a:latin typeface="Times New Roman"/>
                <a:cs typeface="Times New Roman"/>
              </a:rPr>
              <a:t>условий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выполнения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инженерно-техническими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работниками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требований </a:t>
            </a:r>
            <a:r>
              <a:rPr sz="1200" dirty="0">
                <a:latin typeface="Times New Roman"/>
                <a:cs typeface="Times New Roman"/>
              </a:rPr>
              <a:t>ФНП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ПС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№461,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должностных </a:t>
            </a:r>
            <a:r>
              <a:rPr sz="1200" spc="-10" dirty="0">
                <a:latin typeface="Times New Roman"/>
                <a:cs typeface="Times New Roman"/>
              </a:rPr>
              <a:t>инструкций,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а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персоналом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производственных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инструкций</a:t>
            </a:r>
            <a:endParaRPr sz="1200">
              <a:latin typeface="Times New Roman"/>
              <a:cs typeface="Times New Roman"/>
            </a:endParaRPr>
          </a:p>
          <a:p>
            <a:pPr marL="635000" marR="138430" indent="152400">
              <a:lnSpc>
                <a:spcPct val="100000"/>
              </a:lnSpc>
              <a:spcBef>
                <a:spcPts val="150"/>
              </a:spcBef>
              <a:buAutoNum type="arabicPeriod" startAt="2"/>
              <a:tabLst>
                <a:tab pos="787400" algn="l"/>
              </a:tabLst>
            </a:pPr>
            <a:r>
              <a:rPr sz="1200" spc="-10" dirty="0">
                <a:latin typeface="Times New Roman"/>
                <a:cs typeface="Times New Roman"/>
              </a:rPr>
              <a:t>проведение 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экспертизы</a:t>
            </a:r>
            <a:r>
              <a:rPr sz="120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промышленной</a:t>
            </a:r>
            <a:r>
              <a:rPr sz="1200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безопасности</a:t>
            </a:r>
            <a:r>
              <a:rPr sz="1200" u="sng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технических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устройств,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применяемых 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-10" dirty="0">
                <a:latin typeface="Times New Roman"/>
                <a:cs typeface="Times New Roman"/>
              </a:rPr>
              <a:t> опасном производственном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объекте,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проведение</a:t>
            </a:r>
            <a:r>
              <a:rPr sz="1200" spc="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диагностики,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испытаний,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освидетельствование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технических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устройств, </a:t>
            </a:r>
            <a:r>
              <a:rPr sz="1200" dirty="0">
                <a:latin typeface="Times New Roman"/>
                <a:cs typeface="Times New Roman"/>
              </a:rPr>
              <a:t>применяемых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опасном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производственном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объекте,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установленные </a:t>
            </a:r>
            <a:r>
              <a:rPr sz="1200" spc="-10" dirty="0">
                <a:latin typeface="Times New Roman"/>
                <a:cs typeface="Times New Roman"/>
              </a:rPr>
              <a:t>сроки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53212" y="4674107"/>
            <a:ext cx="8429625" cy="460375"/>
          </a:xfrm>
          <a:custGeom>
            <a:avLst/>
            <a:gdLst/>
            <a:ahLst/>
            <a:cxnLst/>
            <a:rect l="l" t="t" r="r" b="b"/>
            <a:pathLst>
              <a:path w="8429625" h="460375">
                <a:moveTo>
                  <a:pt x="8429244" y="0"/>
                </a:moveTo>
                <a:lnTo>
                  <a:pt x="0" y="0"/>
                </a:lnTo>
                <a:lnTo>
                  <a:pt x="0" y="460248"/>
                </a:lnTo>
                <a:lnTo>
                  <a:pt x="8429244" y="460248"/>
                </a:lnTo>
                <a:lnTo>
                  <a:pt x="8429244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31342" y="4397755"/>
            <a:ext cx="8251190" cy="69659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682625" indent="-152400">
              <a:lnSpc>
                <a:spcPct val="100000"/>
              </a:lnSpc>
              <a:spcBef>
                <a:spcPts val="580"/>
              </a:spcBef>
              <a:buAutoNum type="arabicPeriod" startAt="8"/>
              <a:tabLst>
                <a:tab pos="682625" algn="l"/>
              </a:tabLst>
            </a:pPr>
            <a:r>
              <a:rPr sz="1200" dirty="0">
                <a:latin typeface="Times New Roman"/>
                <a:cs typeface="Times New Roman"/>
              </a:rPr>
              <a:t>установку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два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тупиковых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упора, </a:t>
            </a:r>
            <a:r>
              <a:rPr sz="1200" spc="-10" dirty="0">
                <a:latin typeface="Times New Roman"/>
                <a:cs typeface="Times New Roman"/>
              </a:rPr>
              <a:t>ограничивающих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рабочую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зону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ПС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каждой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рельсовой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нити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рельсового</a:t>
            </a:r>
            <a:endParaRPr sz="1200">
              <a:latin typeface="Times New Roman"/>
              <a:cs typeface="Times New Roman"/>
            </a:endParaRPr>
          </a:p>
          <a:p>
            <a:pPr marL="12700" marR="5080" indent="152400">
              <a:lnSpc>
                <a:spcPct val="100000"/>
              </a:lnSpc>
              <a:spcBef>
                <a:spcPts val="484"/>
              </a:spcBef>
              <a:buAutoNum type="arabicPeriod" startAt="8"/>
              <a:tabLst>
                <a:tab pos="165100" algn="l"/>
              </a:tabLst>
            </a:pPr>
            <a:r>
              <a:rPr sz="1200" dirty="0">
                <a:latin typeface="Times New Roman"/>
                <a:cs typeface="Times New Roman"/>
              </a:rPr>
              <a:t>аттестацию специалистов</a:t>
            </a:r>
            <a:r>
              <a:rPr sz="1200" spc="25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промышленной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безопасности,</a:t>
            </a:r>
            <a:r>
              <a:rPr sz="1200" spc="2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работники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(персонал)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обслуживающие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грузоподъёмные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краны </a:t>
            </a:r>
            <a:r>
              <a:rPr sz="1200" dirty="0">
                <a:latin typeface="Times New Roman"/>
                <a:cs typeface="Times New Roman"/>
              </a:rPr>
              <a:t>не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проходили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проверку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знаний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квалификационной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комиссии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организации.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89788" y="1115949"/>
            <a:ext cx="839469" cy="3545840"/>
            <a:chOff x="289788" y="1115949"/>
            <a:chExt cx="839469" cy="3545840"/>
          </a:xfrm>
        </p:grpSpPr>
        <p:sp>
          <p:nvSpPr>
            <p:cNvPr id="42" name="object 42"/>
            <p:cNvSpPr/>
            <p:nvPr/>
          </p:nvSpPr>
          <p:spPr>
            <a:xfrm>
              <a:off x="296138" y="3515613"/>
              <a:ext cx="370205" cy="1139825"/>
            </a:xfrm>
            <a:custGeom>
              <a:avLst/>
              <a:gdLst/>
              <a:ahLst/>
              <a:cxnLst/>
              <a:rect l="l" t="t" r="r" b="b"/>
              <a:pathLst>
                <a:path w="370205" h="1139825">
                  <a:moveTo>
                    <a:pt x="97332" y="0"/>
                  </a:moveTo>
                  <a:lnTo>
                    <a:pt x="0" y="21209"/>
                  </a:lnTo>
                  <a:lnTo>
                    <a:pt x="223888" y="1052995"/>
                  </a:lnTo>
                  <a:lnTo>
                    <a:pt x="175221" y="1063548"/>
                  </a:lnTo>
                  <a:lnTo>
                    <a:pt x="293662" y="1139761"/>
                  </a:lnTo>
                  <a:lnTo>
                    <a:pt x="369874" y="1021321"/>
                  </a:lnTo>
                  <a:lnTo>
                    <a:pt x="321208" y="1031875"/>
                  </a:lnTo>
                  <a:lnTo>
                    <a:pt x="9733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96138" y="3515613"/>
              <a:ext cx="370205" cy="1139825"/>
            </a:xfrm>
            <a:custGeom>
              <a:avLst/>
              <a:gdLst/>
              <a:ahLst/>
              <a:cxnLst/>
              <a:rect l="l" t="t" r="r" b="b"/>
              <a:pathLst>
                <a:path w="370205" h="1139825">
                  <a:moveTo>
                    <a:pt x="97332" y="0"/>
                  </a:moveTo>
                  <a:lnTo>
                    <a:pt x="321208" y="1031875"/>
                  </a:lnTo>
                  <a:lnTo>
                    <a:pt x="369874" y="1021321"/>
                  </a:lnTo>
                  <a:lnTo>
                    <a:pt x="293662" y="1139761"/>
                  </a:lnTo>
                  <a:lnTo>
                    <a:pt x="175221" y="1063548"/>
                  </a:lnTo>
                  <a:lnTo>
                    <a:pt x="223888" y="1052995"/>
                  </a:lnTo>
                  <a:lnTo>
                    <a:pt x="0" y="21209"/>
                  </a:lnTo>
                  <a:lnTo>
                    <a:pt x="97332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65581" y="1428877"/>
              <a:ext cx="356870" cy="269240"/>
            </a:xfrm>
            <a:custGeom>
              <a:avLst/>
              <a:gdLst/>
              <a:ahLst/>
              <a:cxnLst/>
              <a:rect l="l" t="t" r="r" b="b"/>
              <a:pathLst>
                <a:path w="356869" h="269239">
                  <a:moveTo>
                    <a:pt x="221526" y="0"/>
                  </a:moveTo>
                  <a:lnTo>
                    <a:pt x="245973" y="43180"/>
                  </a:lnTo>
                  <a:lnTo>
                    <a:pt x="0" y="182499"/>
                  </a:lnTo>
                  <a:lnTo>
                    <a:pt x="48895" y="268859"/>
                  </a:lnTo>
                  <a:lnTo>
                    <a:pt x="294868" y="129539"/>
                  </a:lnTo>
                  <a:lnTo>
                    <a:pt x="319328" y="172720"/>
                  </a:lnTo>
                  <a:lnTo>
                    <a:pt x="356768" y="37464"/>
                  </a:lnTo>
                  <a:lnTo>
                    <a:pt x="22152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65581" y="1428877"/>
              <a:ext cx="356870" cy="269240"/>
            </a:xfrm>
            <a:custGeom>
              <a:avLst/>
              <a:gdLst/>
              <a:ahLst/>
              <a:cxnLst/>
              <a:rect l="l" t="t" r="r" b="b"/>
              <a:pathLst>
                <a:path w="356869" h="269239">
                  <a:moveTo>
                    <a:pt x="0" y="182499"/>
                  </a:moveTo>
                  <a:lnTo>
                    <a:pt x="245973" y="43180"/>
                  </a:lnTo>
                  <a:lnTo>
                    <a:pt x="221526" y="0"/>
                  </a:lnTo>
                  <a:lnTo>
                    <a:pt x="356768" y="37464"/>
                  </a:lnTo>
                  <a:lnTo>
                    <a:pt x="319328" y="172720"/>
                  </a:lnTo>
                  <a:lnTo>
                    <a:pt x="294868" y="129539"/>
                  </a:lnTo>
                  <a:lnTo>
                    <a:pt x="48895" y="268859"/>
                  </a:lnTo>
                  <a:lnTo>
                    <a:pt x="0" y="182499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49377" y="1122299"/>
              <a:ext cx="470534" cy="645795"/>
            </a:xfrm>
            <a:custGeom>
              <a:avLst/>
              <a:gdLst/>
              <a:ahLst/>
              <a:cxnLst/>
              <a:rect l="l" t="t" r="r" b="b"/>
              <a:pathLst>
                <a:path w="470534" h="645794">
                  <a:moveTo>
                    <a:pt x="445338" y="0"/>
                  </a:moveTo>
                  <a:lnTo>
                    <a:pt x="324967" y="24764"/>
                  </a:lnTo>
                  <a:lnTo>
                    <a:pt x="361264" y="48640"/>
                  </a:lnTo>
                  <a:lnTo>
                    <a:pt x="0" y="597915"/>
                  </a:lnTo>
                  <a:lnTo>
                    <a:pt x="72618" y="645667"/>
                  </a:lnTo>
                  <a:lnTo>
                    <a:pt x="433882" y="96520"/>
                  </a:lnTo>
                  <a:lnTo>
                    <a:pt x="470179" y="120396"/>
                  </a:lnTo>
                  <a:lnTo>
                    <a:pt x="44533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49377" y="1122299"/>
              <a:ext cx="470534" cy="645795"/>
            </a:xfrm>
            <a:custGeom>
              <a:avLst/>
              <a:gdLst/>
              <a:ahLst/>
              <a:cxnLst/>
              <a:rect l="l" t="t" r="r" b="b"/>
              <a:pathLst>
                <a:path w="470534" h="645794">
                  <a:moveTo>
                    <a:pt x="0" y="597915"/>
                  </a:moveTo>
                  <a:lnTo>
                    <a:pt x="361264" y="48640"/>
                  </a:lnTo>
                  <a:lnTo>
                    <a:pt x="324967" y="24764"/>
                  </a:lnTo>
                  <a:lnTo>
                    <a:pt x="445338" y="0"/>
                  </a:lnTo>
                  <a:lnTo>
                    <a:pt x="470179" y="120396"/>
                  </a:lnTo>
                  <a:lnTo>
                    <a:pt x="433882" y="96520"/>
                  </a:lnTo>
                  <a:lnTo>
                    <a:pt x="72618" y="645667"/>
                  </a:lnTo>
                  <a:lnTo>
                    <a:pt x="0" y="597915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2906" y="16840"/>
            <a:ext cx="150177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/>
              <a:t>РОСТЕХНАДЗОР</a:t>
            </a:r>
            <a:endParaRPr sz="1400"/>
          </a:p>
        </p:txBody>
      </p:sp>
      <p:sp>
        <p:nvSpPr>
          <p:cNvPr id="3" name="object 3"/>
          <p:cNvSpPr txBox="1"/>
          <p:nvPr/>
        </p:nvSpPr>
        <p:spPr>
          <a:xfrm>
            <a:off x="8922511" y="4860442"/>
            <a:ext cx="1206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4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36091"/>
            <a:ext cx="9144000" cy="523240"/>
          </a:xfrm>
          <a:custGeom>
            <a:avLst/>
            <a:gdLst/>
            <a:ahLst/>
            <a:cxnLst/>
            <a:rect l="l" t="t" r="r" b="b"/>
            <a:pathLst>
              <a:path w="9144000" h="523240">
                <a:moveTo>
                  <a:pt x="9144000" y="0"/>
                </a:moveTo>
                <a:lnTo>
                  <a:pt x="0" y="0"/>
                </a:lnTo>
                <a:lnTo>
                  <a:pt x="0" y="522731"/>
                </a:lnTo>
                <a:lnTo>
                  <a:pt x="9144000" y="522731"/>
                </a:lnTo>
                <a:lnTo>
                  <a:pt x="9144000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230886"/>
            <a:ext cx="8763635" cy="9848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42365" marR="6533515" indent="-11938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Times New Roman"/>
                <a:cs typeface="Times New Roman"/>
              </a:rPr>
              <a:t>Забайкальское Управление</a:t>
            </a:r>
            <a:endParaRPr sz="1400">
              <a:latin typeface="Times New Roman"/>
              <a:cs typeface="Times New Roman"/>
            </a:endParaRPr>
          </a:p>
          <a:p>
            <a:pPr marL="12700" marR="5080" indent="198120">
              <a:lnSpc>
                <a:spcPct val="102099"/>
              </a:lnSpc>
              <a:spcBef>
                <a:spcPts val="755"/>
              </a:spcBef>
            </a:pPr>
            <a:r>
              <a:rPr sz="1400" b="1" dirty="0">
                <a:latin typeface="Times New Roman"/>
                <a:cs typeface="Times New Roman"/>
              </a:rPr>
              <a:t>По</a:t>
            </a:r>
            <a:r>
              <a:rPr sz="1400" b="1" spc="-6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результатам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внеплановой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проверки,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юридическое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лицо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ООО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«СЗ</a:t>
            </a:r>
            <a:r>
              <a:rPr sz="1400" b="1" spc="-5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«Мегаполис»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привлечено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50" dirty="0">
                <a:latin typeface="Times New Roman"/>
                <a:cs typeface="Times New Roman"/>
              </a:rPr>
              <a:t>к </a:t>
            </a:r>
            <a:r>
              <a:rPr sz="1400" b="1" spc="-10" dirty="0">
                <a:latin typeface="Times New Roman"/>
                <a:cs typeface="Times New Roman"/>
              </a:rPr>
              <a:t>административной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ответственности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по ч.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3,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ст.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9.1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КоАП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РФ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виде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штрафа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размере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один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миллион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рублей.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1258824"/>
            <a:ext cx="5052060" cy="3750945"/>
            <a:chOff x="0" y="1258824"/>
            <a:chExt cx="5052060" cy="37509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58824"/>
              <a:ext cx="5052059" cy="29032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4055363"/>
              <a:ext cx="4871085" cy="954405"/>
            </a:xfrm>
            <a:custGeom>
              <a:avLst/>
              <a:gdLst/>
              <a:ahLst/>
              <a:cxnLst/>
              <a:rect l="l" t="t" r="r" b="b"/>
              <a:pathLst>
                <a:path w="4871085" h="954404">
                  <a:moveTo>
                    <a:pt x="4870704" y="0"/>
                  </a:moveTo>
                  <a:lnTo>
                    <a:pt x="0" y="0"/>
                  </a:lnTo>
                  <a:lnTo>
                    <a:pt x="0" y="954024"/>
                  </a:lnTo>
                  <a:lnTo>
                    <a:pt x="4870704" y="954024"/>
                  </a:lnTo>
                  <a:lnTo>
                    <a:pt x="487070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8739" y="4079544"/>
            <a:ext cx="4712970" cy="8845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58115" algn="just">
              <a:lnSpc>
                <a:spcPct val="100800"/>
              </a:lnSpc>
              <a:spcBef>
                <a:spcPts val="90"/>
              </a:spcBef>
            </a:pPr>
            <a:r>
              <a:rPr sz="1400" b="1" dirty="0">
                <a:latin typeface="Times New Roman"/>
                <a:cs typeface="Times New Roman"/>
              </a:rPr>
              <a:t>Материалы</a:t>
            </a:r>
            <a:r>
              <a:rPr sz="1400" b="1" spc="235" dirty="0">
                <a:latin typeface="Times New Roman"/>
                <a:cs typeface="Times New Roman"/>
              </a:rPr>
              <a:t>  </a:t>
            </a:r>
            <a:r>
              <a:rPr sz="1400" b="1" dirty="0">
                <a:latin typeface="Times New Roman"/>
                <a:cs typeface="Times New Roman"/>
              </a:rPr>
              <a:t>проведенного</a:t>
            </a:r>
            <a:r>
              <a:rPr sz="1400" b="1" spc="240" dirty="0">
                <a:latin typeface="Times New Roman"/>
                <a:cs typeface="Times New Roman"/>
              </a:rPr>
              <a:t>  </a:t>
            </a:r>
            <a:r>
              <a:rPr sz="1400" b="1" dirty="0">
                <a:latin typeface="Times New Roman"/>
                <a:cs typeface="Times New Roman"/>
              </a:rPr>
              <a:t>расследования</a:t>
            </a:r>
            <a:r>
              <a:rPr sz="1400" b="1" spc="235" dirty="0">
                <a:latin typeface="Times New Roman"/>
                <a:cs typeface="Times New Roman"/>
              </a:rPr>
              <a:t>  </a:t>
            </a:r>
            <a:r>
              <a:rPr sz="1400" b="1" dirty="0">
                <a:latin typeface="Times New Roman"/>
                <a:cs typeface="Times New Roman"/>
              </a:rPr>
              <a:t>аварии</a:t>
            </a:r>
            <a:r>
              <a:rPr sz="1400" b="1" spc="240" dirty="0">
                <a:latin typeface="Times New Roman"/>
                <a:cs typeface="Times New Roman"/>
              </a:rPr>
              <a:t>  </a:t>
            </a:r>
            <a:r>
              <a:rPr sz="1400" b="1" spc="-50" dirty="0">
                <a:latin typeface="Times New Roman"/>
                <a:cs typeface="Times New Roman"/>
              </a:rPr>
              <a:t>с </a:t>
            </a:r>
            <a:r>
              <a:rPr sz="1400" b="1" dirty="0">
                <a:latin typeface="Times New Roman"/>
                <a:cs typeface="Times New Roman"/>
              </a:rPr>
              <a:t>башенным</a:t>
            </a:r>
            <a:r>
              <a:rPr sz="1400" b="1" spc="10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краном</a:t>
            </a:r>
            <a:r>
              <a:rPr sz="1400" b="1" spc="9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направлены</a:t>
            </a:r>
            <a:r>
              <a:rPr sz="1400" b="1" spc="9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10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следственный</a:t>
            </a:r>
            <a:r>
              <a:rPr sz="1400" b="1" spc="10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комитет </a:t>
            </a:r>
            <a:r>
              <a:rPr sz="1400" b="1" dirty="0">
                <a:latin typeface="Times New Roman"/>
                <a:cs typeface="Times New Roman"/>
              </a:rPr>
              <a:t>для</a:t>
            </a:r>
            <a:r>
              <a:rPr sz="1400" b="1" spc="185" dirty="0">
                <a:latin typeface="Times New Roman"/>
                <a:cs typeface="Times New Roman"/>
              </a:rPr>
              <a:t>  </a:t>
            </a:r>
            <a:r>
              <a:rPr sz="1400" b="1" dirty="0">
                <a:latin typeface="Times New Roman"/>
                <a:cs typeface="Times New Roman"/>
              </a:rPr>
              <a:t>рассмотрения</a:t>
            </a:r>
            <a:r>
              <a:rPr sz="1400" b="1" spc="200" dirty="0">
                <a:latin typeface="Times New Roman"/>
                <a:cs typeface="Times New Roman"/>
              </a:rPr>
              <a:t>  </a:t>
            </a:r>
            <a:r>
              <a:rPr sz="1400" b="1" dirty="0">
                <a:latin typeface="Times New Roman"/>
                <a:cs typeface="Times New Roman"/>
              </a:rPr>
              <a:t>по</a:t>
            </a:r>
            <a:r>
              <a:rPr sz="1400" b="1" spc="195" dirty="0">
                <a:latin typeface="Times New Roman"/>
                <a:cs typeface="Times New Roman"/>
              </a:rPr>
              <a:t>  </a:t>
            </a:r>
            <a:r>
              <a:rPr sz="1400" b="1" dirty="0">
                <a:latin typeface="Times New Roman"/>
                <a:cs typeface="Times New Roman"/>
              </a:rPr>
              <a:t>факту</a:t>
            </a:r>
            <a:r>
              <a:rPr sz="1400" b="1" spc="195" dirty="0">
                <a:latin typeface="Times New Roman"/>
                <a:cs typeface="Times New Roman"/>
              </a:rPr>
              <a:t>  </a:t>
            </a:r>
            <a:r>
              <a:rPr sz="1400" b="1" dirty="0">
                <a:latin typeface="Times New Roman"/>
                <a:cs typeface="Times New Roman"/>
              </a:rPr>
              <a:t>смертельного</a:t>
            </a:r>
            <a:r>
              <a:rPr sz="1400" b="1" spc="195" dirty="0">
                <a:latin typeface="Times New Roman"/>
                <a:cs typeface="Times New Roman"/>
              </a:rPr>
              <a:t>  </a:t>
            </a:r>
            <a:r>
              <a:rPr sz="1400" b="1" dirty="0">
                <a:latin typeface="Times New Roman"/>
                <a:cs typeface="Times New Roman"/>
              </a:rPr>
              <a:t>случая</a:t>
            </a:r>
            <a:r>
              <a:rPr sz="1400" b="1" spc="195" dirty="0">
                <a:latin typeface="Times New Roman"/>
                <a:cs typeface="Times New Roman"/>
              </a:rPr>
              <a:t>  </a:t>
            </a:r>
            <a:r>
              <a:rPr sz="1400" b="1" spc="-50" dirty="0">
                <a:latin typeface="Times New Roman"/>
                <a:cs typeface="Times New Roman"/>
              </a:rPr>
              <a:t>с </a:t>
            </a:r>
            <a:r>
              <a:rPr sz="1400" b="1" spc="-10" dirty="0">
                <a:latin typeface="Times New Roman"/>
                <a:cs typeface="Times New Roman"/>
              </a:rPr>
              <a:t>машинистом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башенного крана.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0703" y="1271015"/>
            <a:ext cx="4273296" cy="38724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3783" y="21335"/>
            <a:ext cx="6272784" cy="73609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843783" y="21335"/>
            <a:ext cx="6273165" cy="736600"/>
          </a:xfrm>
          <a:prstGeom prst="rect">
            <a:avLst/>
          </a:prstGeom>
          <a:ln w="12700">
            <a:solidFill>
              <a:srgbClr val="3366C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212090" marR="202565" algn="ctr">
              <a:lnSpc>
                <a:spcPct val="100000"/>
              </a:lnSpc>
              <a:spcBef>
                <a:spcPts val="290"/>
              </a:spcBef>
            </a:pPr>
            <a:r>
              <a:rPr sz="1400" dirty="0">
                <a:latin typeface="Calibri"/>
                <a:cs typeface="Calibri"/>
              </a:rPr>
              <a:t>В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соответствии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п.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138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ФНП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ПС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после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установки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объекте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башенных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кранов, </a:t>
            </a:r>
            <a:r>
              <a:rPr sz="1400" dirty="0">
                <a:latin typeface="Calibri"/>
                <a:cs typeface="Calibri"/>
              </a:rPr>
              <a:t>направить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уведомление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Ростехнадзор, </a:t>
            </a:r>
            <a:r>
              <a:rPr sz="1400" dirty="0">
                <a:latin typeface="Calibri"/>
                <a:cs typeface="Calibri"/>
              </a:rPr>
              <a:t>о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принятии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участия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комиссии, </a:t>
            </a:r>
            <a:r>
              <a:rPr sz="1400" spc="-50" dirty="0">
                <a:latin typeface="Calibri"/>
                <a:cs typeface="Calibri"/>
              </a:rPr>
              <a:t>с </a:t>
            </a:r>
            <a:r>
              <a:rPr sz="1400" dirty="0">
                <a:latin typeface="Calibri"/>
                <a:cs typeface="Calibri"/>
              </a:rPr>
              <a:t>целью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проверки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работоспособности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ПС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10" dirty="0">
                <a:latin typeface="Calibri"/>
                <a:cs typeface="Calibri"/>
              </a:rPr>
              <a:t> возможности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его</a:t>
            </a:r>
            <a:r>
              <a:rPr sz="1400" spc="-10" dirty="0">
                <a:latin typeface="Calibri"/>
                <a:cs typeface="Calibri"/>
              </a:rPr>
              <a:t> эксплуатации.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6350" y="21335"/>
            <a:ext cx="9156700" cy="5128895"/>
            <a:chOff x="-6350" y="21335"/>
            <a:chExt cx="9156700" cy="512889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47" y="21335"/>
              <a:ext cx="606552" cy="6842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6350" y="729741"/>
              <a:ext cx="9156700" cy="442010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0" y="21335"/>
            <a:ext cx="2844165" cy="736600"/>
          </a:xfrm>
          <a:prstGeom prst="rect">
            <a:avLst/>
          </a:prstGeom>
          <a:ln w="12700">
            <a:solidFill>
              <a:srgbClr val="3366CC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62610" algn="ctr">
              <a:lnSpc>
                <a:spcPct val="100000"/>
              </a:lnSpc>
              <a:spcBef>
                <a:spcPts val="70"/>
              </a:spcBef>
            </a:pPr>
            <a:r>
              <a:rPr sz="1400" b="1" spc="-10" dirty="0">
                <a:latin typeface="Times New Roman"/>
                <a:cs typeface="Times New Roman"/>
              </a:rPr>
              <a:t>РОСТЕХНАДЗОР</a:t>
            </a:r>
            <a:endParaRPr sz="1400">
              <a:latin typeface="Times New Roman"/>
              <a:cs typeface="Times New Roman"/>
            </a:endParaRPr>
          </a:p>
          <a:p>
            <a:pPr marL="1102360" marR="535305" algn="ctr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latin typeface="Times New Roman"/>
                <a:cs typeface="Times New Roman"/>
              </a:rPr>
              <a:t>Забайкальское Управление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73743" y="4860442"/>
            <a:ext cx="21780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12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-6350"/>
            <a:ext cx="9156700" cy="5156200"/>
            <a:chOff x="-6350" y="-6350"/>
            <a:chExt cx="9156700" cy="51562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736600"/>
            </a:xfrm>
            <a:custGeom>
              <a:avLst/>
              <a:gdLst/>
              <a:ahLst/>
              <a:cxnLst/>
              <a:rect l="l" t="t" r="r" b="b"/>
              <a:pathLst>
                <a:path w="9144000" h="736600">
                  <a:moveTo>
                    <a:pt x="0" y="736091"/>
                  </a:moveTo>
                  <a:lnTo>
                    <a:pt x="9144000" y="736091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36091"/>
                  </a:lnTo>
                  <a:close/>
                </a:path>
                <a:path w="9144000" h="736600">
                  <a:moveTo>
                    <a:pt x="0" y="736091"/>
                  </a:moveTo>
                  <a:lnTo>
                    <a:pt x="2843784" y="736091"/>
                  </a:lnTo>
                  <a:lnTo>
                    <a:pt x="2843784" y="0"/>
                  </a:lnTo>
                  <a:lnTo>
                    <a:pt x="0" y="0"/>
                  </a:lnTo>
                  <a:lnTo>
                    <a:pt x="0" y="736091"/>
                  </a:lnTo>
                  <a:close/>
                </a:path>
              </a:pathLst>
            </a:custGeom>
            <a:ln w="12700">
              <a:solidFill>
                <a:srgbClr val="3366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36091"/>
              <a:ext cx="9144000" cy="4407535"/>
            </a:xfrm>
            <a:custGeom>
              <a:avLst/>
              <a:gdLst/>
              <a:ahLst/>
              <a:cxnLst/>
              <a:rect l="l" t="t" r="r" b="b"/>
              <a:pathLst>
                <a:path w="9144000" h="4407535">
                  <a:moveTo>
                    <a:pt x="0" y="4407408"/>
                  </a:moveTo>
                  <a:lnTo>
                    <a:pt x="9144000" y="440740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40740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47" y="21336"/>
              <a:ext cx="606552" cy="6842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316468" y="4882895"/>
              <a:ext cx="828040" cy="260985"/>
            </a:xfrm>
            <a:custGeom>
              <a:avLst/>
              <a:gdLst/>
              <a:ahLst/>
              <a:cxnLst/>
              <a:rect l="l" t="t" r="r" b="b"/>
              <a:pathLst>
                <a:path w="828040" h="260985">
                  <a:moveTo>
                    <a:pt x="0" y="260604"/>
                  </a:moveTo>
                  <a:lnTo>
                    <a:pt x="827531" y="260604"/>
                  </a:lnTo>
                  <a:lnTo>
                    <a:pt x="827531" y="0"/>
                  </a:lnTo>
                  <a:lnTo>
                    <a:pt x="0" y="0"/>
                  </a:lnTo>
                  <a:lnTo>
                    <a:pt x="0" y="260604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458961" y="4905857"/>
            <a:ext cx="544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Слайд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8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6350" y="722121"/>
            <a:ext cx="9156700" cy="4420235"/>
            <a:chOff x="-6350" y="722121"/>
            <a:chExt cx="9156700" cy="442023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28471"/>
              <a:ext cx="9144000" cy="440740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728471"/>
              <a:ext cx="9144000" cy="4407535"/>
            </a:xfrm>
            <a:custGeom>
              <a:avLst/>
              <a:gdLst/>
              <a:ahLst/>
              <a:cxnLst/>
              <a:rect l="l" t="t" r="r" b="b"/>
              <a:pathLst>
                <a:path w="9144000" h="4407535">
                  <a:moveTo>
                    <a:pt x="0" y="4407408"/>
                  </a:moveTo>
                  <a:lnTo>
                    <a:pt x="9144000" y="440740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407408"/>
                  </a:lnTo>
                  <a:close/>
                </a:path>
              </a:pathLst>
            </a:custGeom>
            <a:ln w="12700">
              <a:solidFill>
                <a:srgbClr val="3366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855089" y="2662174"/>
            <a:ext cx="54343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latin typeface="Times New Roman"/>
                <a:cs typeface="Times New Roman"/>
              </a:rPr>
              <a:t>СПАСИБО</a:t>
            </a:r>
            <a:r>
              <a:rPr sz="3200" b="1" spc="-10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ЗА</a:t>
            </a:r>
            <a:r>
              <a:rPr sz="3200" b="1" spc="-6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ВНИМАНИЕ!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2906" y="16840"/>
            <a:ext cx="1501775" cy="66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Times New Roman"/>
                <a:cs typeface="Times New Roman"/>
              </a:rPr>
              <a:t>РОСТЕХНАДЗОР</a:t>
            </a:r>
            <a:endParaRPr sz="1400">
              <a:latin typeface="Times New Roman"/>
              <a:cs typeface="Times New Roman"/>
            </a:endParaRPr>
          </a:p>
          <a:p>
            <a:pPr marL="149225" marR="145415" algn="ctr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latin typeface="Times New Roman"/>
                <a:cs typeface="Times New Roman"/>
              </a:rPr>
              <a:t>Забайкальское Управление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2906" y="16840"/>
            <a:ext cx="1501775" cy="66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Times New Roman"/>
                <a:cs typeface="Times New Roman"/>
              </a:rPr>
              <a:t>РОСТЕХНАДЗОР</a:t>
            </a:r>
            <a:endParaRPr sz="1400">
              <a:latin typeface="Times New Roman"/>
              <a:cs typeface="Times New Roman"/>
            </a:endParaRPr>
          </a:p>
          <a:p>
            <a:pPr marL="149225" marR="145415" algn="ctr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latin typeface="Times New Roman"/>
                <a:cs typeface="Times New Roman"/>
              </a:rPr>
              <a:t>Забайкальское Управление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66359" y="3428"/>
            <a:ext cx="6635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Анализ</a:t>
            </a:r>
          </a:p>
        </p:txBody>
      </p:sp>
      <p:sp>
        <p:nvSpPr>
          <p:cNvPr id="4" name="object 4"/>
          <p:cNvSpPr/>
          <p:nvPr/>
        </p:nvSpPr>
        <p:spPr>
          <a:xfrm>
            <a:off x="22859" y="736091"/>
            <a:ext cx="3733800" cy="4407535"/>
          </a:xfrm>
          <a:custGeom>
            <a:avLst/>
            <a:gdLst/>
            <a:ahLst/>
            <a:cxnLst/>
            <a:rect l="l" t="t" r="r" b="b"/>
            <a:pathLst>
              <a:path w="3733800" h="4407535">
                <a:moveTo>
                  <a:pt x="3733800" y="0"/>
                </a:moveTo>
                <a:lnTo>
                  <a:pt x="0" y="0"/>
                </a:lnTo>
                <a:lnTo>
                  <a:pt x="0" y="4407406"/>
                </a:lnTo>
                <a:lnTo>
                  <a:pt x="3733800" y="4407406"/>
                </a:lnTo>
                <a:lnTo>
                  <a:pt x="37338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51991" y="764540"/>
            <a:ext cx="2727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" marR="5080" indent="-60960">
              <a:lnSpc>
                <a:spcPct val="100000"/>
              </a:lnSpc>
              <a:spcBef>
                <a:spcPts val="100"/>
              </a:spcBef>
              <a:tabLst>
                <a:tab pos="375285" algn="l"/>
                <a:tab pos="1245235" algn="l"/>
                <a:tab pos="2181225" algn="l"/>
              </a:tabLst>
            </a:pPr>
            <a:r>
              <a:rPr sz="1200" b="1" dirty="0">
                <a:latin typeface="Times New Roman"/>
                <a:cs typeface="Times New Roman"/>
              </a:rPr>
              <a:t>проведенного</a:t>
            </a:r>
            <a:r>
              <a:rPr sz="1200" b="1" spc="434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анализа,</a:t>
            </a:r>
            <a:r>
              <a:rPr sz="1200" b="1" spc="44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в</a:t>
            </a:r>
            <a:r>
              <a:rPr sz="1200" b="1" spc="434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Российской </a:t>
            </a:r>
            <a:r>
              <a:rPr sz="1200" b="1" spc="-25" dirty="0">
                <a:latin typeface="Times New Roman"/>
                <a:cs typeface="Times New Roman"/>
              </a:rPr>
              <a:t>не</a:t>
            </a:r>
            <a:r>
              <a:rPr sz="1200" b="1" dirty="0">
                <a:latin typeface="Times New Roman"/>
                <a:cs typeface="Times New Roman"/>
              </a:rPr>
              <a:t>	</a:t>
            </a:r>
            <a:r>
              <a:rPr sz="1200" b="1" spc="-10" dirty="0">
                <a:latin typeface="Times New Roman"/>
                <a:cs typeface="Times New Roman"/>
              </a:rPr>
              <a:t>снижается</a:t>
            </a:r>
            <a:r>
              <a:rPr sz="1200" b="1" dirty="0">
                <a:latin typeface="Times New Roman"/>
                <a:cs typeface="Times New Roman"/>
              </a:rPr>
              <a:t>	</a:t>
            </a:r>
            <a:r>
              <a:rPr sz="1200" b="1" spc="-10" dirty="0">
                <a:latin typeface="Times New Roman"/>
                <a:cs typeface="Times New Roman"/>
              </a:rPr>
              <a:t>количество</a:t>
            </a:r>
            <a:r>
              <a:rPr sz="1200" b="1" dirty="0">
                <a:latin typeface="Times New Roman"/>
                <a:cs typeface="Times New Roman"/>
              </a:rPr>
              <a:t>	</a:t>
            </a:r>
            <a:r>
              <a:rPr sz="1200" b="1" spc="-10" dirty="0">
                <a:latin typeface="Times New Roman"/>
                <a:cs typeface="Times New Roman"/>
              </a:rPr>
              <a:t>аварий,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295" y="764540"/>
            <a:ext cx="7912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На</a:t>
            </a:r>
            <a:r>
              <a:rPr sz="1200" b="1" spc="47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основе Федерации связанных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7627" y="1130300"/>
            <a:ext cx="25901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6390" algn="l"/>
                <a:tab pos="1594485" algn="l"/>
              </a:tabLst>
            </a:pPr>
            <a:r>
              <a:rPr sz="1200" b="1" spc="-50" dirty="0">
                <a:latin typeface="Times New Roman"/>
                <a:cs typeface="Times New Roman"/>
              </a:rPr>
              <a:t>с</a:t>
            </a:r>
            <a:r>
              <a:rPr sz="1200" b="1" dirty="0">
                <a:latin typeface="Times New Roman"/>
                <a:cs typeface="Times New Roman"/>
              </a:rPr>
              <a:t>	</a:t>
            </a:r>
            <a:r>
              <a:rPr sz="1200" b="1" spc="-10" dirty="0">
                <a:latin typeface="Times New Roman"/>
                <a:cs typeface="Times New Roman"/>
              </a:rPr>
              <a:t>эксплуатацией</a:t>
            </a:r>
            <a:r>
              <a:rPr sz="1200" b="1" dirty="0">
                <a:latin typeface="Times New Roman"/>
                <a:cs typeface="Times New Roman"/>
              </a:rPr>
              <a:t>	</a:t>
            </a:r>
            <a:r>
              <a:rPr sz="1200" b="1" spc="-10" dirty="0">
                <a:latin typeface="Times New Roman"/>
                <a:cs typeface="Times New Roman"/>
              </a:rPr>
              <a:t>строительных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295" y="1312875"/>
            <a:ext cx="35782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башенных</a:t>
            </a:r>
            <a:r>
              <a:rPr sz="1200" b="1" spc="29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кранов.</a:t>
            </a:r>
            <a:r>
              <a:rPr sz="1200" b="1" spc="27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Аварии</a:t>
            </a:r>
            <a:r>
              <a:rPr sz="1200" b="1" spc="29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зачастую</a:t>
            </a:r>
            <a:r>
              <a:rPr sz="1200" b="1" spc="27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приводят</a:t>
            </a:r>
            <a:r>
              <a:rPr sz="1200" b="1" spc="285" dirty="0">
                <a:latin typeface="Times New Roman"/>
                <a:cs typeface="Times New Roman"/>
              </a:rPr>
              <a:t> </a:t>
            </a:r>
            <a:r>
              <a:rPr sz="1200" b="1" spc="-50" dirty="0">
                <a:latin typeface="Times New Roman"/>
                <a:cs typeface="Times New Roman"/>
              </a:rPr>
              <a:t>к </a:t>
            </a:r>
            <a:r>
              <a:rPr sz="1200" b="1" dirty="0">
                <a:latin typeface="Times New Roman"/>
                <a:cs typeface="Times New Roman"/>
              </a:rPr>
              <a:t>травматизму</a:t>
            </a:r>
            <a:r>
              <a:rPr sz="1200" b="1" spc="215" dirty="0">
                <a:latin typeface="Times New Roman"/>
                <a:cs typeface="Times New Roman"/>
              </a:rPr>
              <a:t>  </a:t>
            </a:r>
            <a:r>
              <a:rPr sz="1200" b="1" dirty="0">
                <a:latin typeface="Times New Roman"/>
                <a:cs typeface="Times New Roman"/>
              </a:rPr>
              <a:t>и</a:t>
            </a:r>
            <a:r>
              <a:rPr sz="1200" b="1" spc="215" dirty="0">
                <a:latin typeface="Times New Roman"/>
                <a:cs typeface="Times New Roman"/>
              </a:rPr>
              <a:t>  </a:t>
            </a:r>
            <a:r>
              <a:rPr sz="1200" b="1" dirty="0">
                <a:latin typeface="Times New Roman"/>
                <a:cs typeface="Times New Roman"/>
              </a:rPr>
              <a:t>даже</a:t>
            </a:r>
            <a:r>
              <a:rPr sz="1200" b="1" spc="220" dirty="0">
                <a:latin typeface="Times New Roman"/>
                <a:cs typeface="Times New Roman"/>
              </a:rPr>
              <a:t>  </a:t>
            </a:r>
            <a:r>
              <a:rPr sz="1200" b="1" dirty="0">
                <a:latin typeface="Times New Roman"/>
                <a:cs typeface="Times New Roman"/>
              </a:rPr>
              <a:t>гибели</a:t>
            </a:r>
            <a:r>
              <a:rPr sz="1200" b="1" spc="215" dirty="0">
                <a:latin typeface="Times New Roman"/>
                <a:cs typeface="Times New Roman"/>
              </a:rPr>
              <a:t>  </a:t>
            </a:r>
            <a:r>
              <a:rPr sz="1200" b="1" dirty="0">
                <a:latin typeface="Times New Roman"/>
                <a:cs typeface="Times New Roman"/>
              </a:rPr>
              <a:t>людей:</a:t>
            </a:r>
            <a:r>
              <a:rPr sz="1200" b="1" spc="210" dirty="0">
                <a:latin typeface="Times New Roman"/>
                <a:cs typeface="Times New Roman"/>
              </a:rPr>
              <a:t>  </a:t>
            </a:r>
            <a:r>
              <a:rPr sz="1200" b="1" spc="-10" dirty="0">
                <a:latin typeface="Times New Roman"/>
                <a:cs typeface="Times New Roman"/>
              </a:rPr>
              <a:t>рабочих, </a:t>
            </a:r>
            <a:r>
              <a:rPr sz="1200" b="1" dirty="0">
                <a:latin typeface="Times New Roman"/>
                <a:cs typeface="Times New Roman"/>
              </a:rPr>
              <a:t>случайных</a:t>
            </a:r>
            <a:r>
              <a:rPr sz="1200" b="1" spc="14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прохожих,</a:t>
            </a:r>
            <a:r>
              <a:rPr sz="1200" b="1" spc="15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жителей</a:t>
            </a:r>
            <a:r>
              <a:rPr sz="1200" b="1" spc="14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домов,</a:t>
            </a:r>
            <a:r>
              <a:rPr sz="1200" b="1" spc="13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на</a:t>
            </a:r>
            <a:r>
              <a:rPr sz="1200" b="1" spc="12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которые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295" y="1862073"/>
            <a:ext cx="3578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обрушилась</a:t>
            </a:r>
            <a:r>
              <a:rPr sz="1200" b="1" spc="155" dirty="0">
                <a:latin typeface="Times New Roman"/>
                <a:cs typeface="Times New Roman"/>
              </a:rPr>
              <a:t>  </a:t>
            </a:r>
            <a:r>
              <a:rPr sz="1200" b="1" dirty="0">
                <a:latin typeface="Times New Roman"/>
                <a:cs typeface="Times New Roman"/>
              </a:rPr>
              <a:t>техника,</a:t>
            </a:r>
            <a:r>
              <a:rPr sz="1200" b="1" spc="150" dirty="0">
                <a:latin typeface="Times New Roman"/>
                <a:cs typeface="Times New Roman"/>
              </a:rPr>
              <a:t>  </a:t>
            </a:r>
            <a:r>
              <a:rPr sz="1200" b="1" dirty="0">
                <a:latin typeface="Times New Roman"/>
                <a:cs typeface="Times New Roman"/>
              </a:rPr>
              <a:t>а</a:t>
            </a:r>
            <a:r>
              <a:rPr sz="1200" b="1" spc="155" dirty="0">
                <a:latin typeface="Times New Roman"/>
                <a:cs typeface="Times New Roman"/>
              </a:rPr>
              <a:t>  </a:t>
            </a:r>
            <a:r>
              <a:rPr sz="1200" b="1" dirty="0">
                <a:latin typeface="Times New Roman"/>
                <a:cs typeface="Times New Roman"/>
              </a:rPr>
              <a:t>также</a:t>
            </a:r>
            <a:r>
              <a:rPr sz="1200" b="1" spc="155" dirty="0">
                <a:latin typeface="Times New Roman"/>
                <a:cs typeface="Times New Roman"/>
              </a:rPr>
              <a:t>  </a:t>
            </a:r>
            <a:r>
              <a:rPr sz="1200" b="1" dirty="0">
                <a:latin typeface="Times New Roman"/>
                <a:cs typeface="Times New Roman"/>
              </a:rPr>
              <a:t>к</a:t>
            </a:r>
            <a:r>
              <a:rPr sz="1200" b="1" spc="155" dirty="0">
                <a:latin typeface="Times New Roman"/>
                <a:cs typeface="Times New Roman"/>
              </a:rPr>
              <a:t>  </a:t>
            </a:r>
            <a:r>
              <a:rPr sz="1200" b="1" spc="-10" dirty="0">
                <a:latin typeface="Times New Roman"/>
                <a:cs typeface="Times New Roman"/>
              </a:rPr>
              <a:t>повреждению</a:t>
            </a:r>
            <a:endParaRPr sz="1200">
              <a:latin typeface="Times New Roman"/>
              <a:cs typeface="Times New Roman"/>
            </a:endParaRPr>
          </a:p>
          <a:p>
            <a:pPr marR="6350" algn="r">
              <a:lnSpc>
                <a:spcPct val="100000"/>
              </a:lnSpc>
            </a:pPr>
            <a:r>
              <a:rPr sz="1200" b="1" spc="-10" dirty="0">
                <a:latin typeface="Times New Roman"/>
                <a:cs typeface="Times New Roman"/>
              </a:rPr>
              <a:t>имущества.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295" y="2044954"/>
            <a:ext cx="35775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42669" algn="l"/>
                <a:tab pos="1684655" algn="l"/>
              </a:tabLst>
            </a:pPr>
            <a:r>
              <a:rPr sz="1200" b="1" spc="-10" dirty="0">
                <a:latin typeface="Times New Roman"/>
                <a:cs typeface="Times New Roman"/>
              </a:rPr>
              <a:t>зданий</a:t>
            </a:r>
            <a:r>
              <a:rPr sz="1200" b="1" dirty="0">
                <a:latin typeface="Times New Roman"/>
                <a:cs typeface="Times New Roman"/>
              </a:rPr>
              <a:t>	</a:t>
            </a:r>
            <a:r>
              <a:rPr sz="1200" b="1" spc="-50" dirty="0">
                <a:latin typeface="Times New Roman"/>
                <a:cs typeface="Times New Roman"/>
              </a:rPr>
              <a:t>и</a:t>
            </a:r>
            <a:r>
              <a:rPr sz="1200" b="1" dirty="0">
                <a:latin typeface="Times New Roman"/>
                <a:cs typeface="Times New Roman"/>
              </a:rPr>
              <a:t>	</a:t>
            </a:r>
            <a:r>
              <a:rPr sz="1200" b="1" spc="-10" dirty="0">
                <a:latin typeface="Times New Roman"/>
                <a:cs typeface="Times New Roman"/>
              </a:rPr>
              <a:t>другого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>
              <a:latin typeface="Times New Roman"/>
              <a:cs typeface="Times New Roman"/>
            </a:endParaRPr>
          </a:p>
          <a:p>
            <a:pPr marL="203200">
              <a:lnSpc>
                <a:spcPct val="100000"/>
              </a:lnSpc>
              <a:tabLst>
                <a:tab pos="1316990" algn="l"/>
                <a:tab pos="2675255" algn="l"/>
              </a:tabLst>
            </a:pPr>
            <a:r>
              <a:rPr sz="1200" spc="-10" dirty="0">
                <a:latin typeface="Times New Roman"/>
                <a:cs typeface="Times New Roman"/>
              </a:rPr>
              <a:t>Безопасность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10" dirty="0">
                <a:latin typeface="Times New Roman"/>
                <a:cs typeface="Times New Roman"/>
              </a:rPr>
              <a:t>эксплуатируемой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10" dirty="0">
                <a:latin typeface="Times New Roman"/>
                <a:cs typeface="Times New Roman"/>
              </a:rPr>
              <a:t>строительной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295" y="2593975"/>
            <a:ext cx="358076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1382395" algn="l"/>
                <a:tab pos="2258695" algn="l"/>
                <a:tab pos="2771140" algn="l"/>
              </a:tabLst>
            </a:pPr>
            <a:r>
              <a:rPr sz="1200" dirty="0">
                <a:latin typeface="Times New Roman"/>
                <a:cs typeface="Times New Roman"/>
              </a:rPr>
              <a:t>техники</a:t>
            </a:r>
            <a:r>
              <a:rPr sz="1200" spc="120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и,</a:t>
            </a:r>
            <a:r>
              <a:rPr sz="1200" spc="130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114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первую</a:t>
            </a:r>
            <a:r>
              <a:rPr sz="1200" spc="135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очередь,</a:t>
            </a:r>
            <a:r>
              <a:rPr sz="1200" spc="125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такой</a:t>
            </a:r>
            <a:r>
              <a:rPr sz="1200" spc="130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сложной</a:t>
            </a:r>
            <a:r>
              <a:rPr sz="1200" spc="130" dirty="0">
                <a:latin typeface="Times New Roman"/>
                <a:cs typeface="Times New Roman"/>
              </a:rPr>
              <a:t>  </a:t>
            </a:r>
            <a:r>
              <a:rPr sz="1200" spc="-50" dirty="0">
                <a:latin typeface="Times New Roman"/>
                <a:cs typeface="Times New Roman"/>
              </a:rPr>
              <a:t>и </a:t>
            </a:r>
            <a:r>
              <a:rPr sz="1200" dirty="0">
                <a:latin typeface="Times New Roman"/>
                <a:cs typeface="Times New Roman"/>
              </a:rPr>
              <a:t>тяжелой,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как</a:t>
            </a:r>
            <a:r>
              <a:rPr sz="1200" spc="1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башенные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краны</a:t>
            </a:r>
            <a:r>
              <a:rPr sz="1200" spc="1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один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из</a:t>
            </a:r>
            <a:r>
              <a:rPr sz="1200" spc="17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важнейших </a:t>
            </a:r>
            <a:r>
              <a:rPr sz="1200" dirty="0">
                <a:latin typeface="Times New Roman"/>
                <a:cs typeface="Times New Roman"/>
              </a:rPr>
              <a:t>аспектов</a:t>
            </a:r>
            <a:r>
              <a:rPr sz="1200" spc="4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безопасности</a:t>
            </a:r>
            <a:r>
              <a:rPr sz="1200" spc="4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всей</a:t>
            </a:r>
            <a:r>
              <a:rPr sz="1200" spc="3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строительной</a:t>
            </a:r>
            <a:r>
              <a:rPr sz="1200" spc="4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отрасли. </a:t>
            </a:r>
            <a:r>
              <a:rPr sz="1200" dirty="0">
                <a:latin typeface="Times New Roman"/>
                <a:cs typeface="Times New Roman"/>
              </a:rPr>
              <a:t>По</a:t>
            </a:r>
            <a:r>
              <a:rPr sz="1200" spc="3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информации</a:t>
            </a:r>
            <a:r>
              <a:rPr sz="1200" spc="3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Ростехнадзора,</a:t>
            </a:r>
            <a:r>
              <a:rPr sz="1200" spc="3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основные</a:t>
            </a:r>
            <a:r>
              <a:rPr sz="1200" spc="34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причины </a:t>
            </a:r>
            <a:r>
              <a:rPr sz="1200" dirty="0">
                <a:latin typeface="Times New Roman"/>
                <a:cs typeface="Times New Roman"/>
              </a:rPr>
              <a:t>аварий</a:t>
            </a:r>
            <a:r>
              <a:rPr sz="1200" spc="100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при</a:t>
            </a:r>
            <a:r>
              <a:rPr sz="1200" spc="105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работе</a:t>
            </a:r>
            <a:r>
              <a:rPr sz="1200" spc="105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с</a:t>
            </a:r>
            <a:r>
              <a:rPr sz="1200" spc="105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грузоподъемной</a:t>
            </a:r>
            <a:r>
              <a:rPr sz="1200" spc="110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техникой</a:t>
            </a:r>
            <a:r>
              <a:rPr sz="1200" spc="105" dirty="0">
                <a:latin typeface="Times New Roman"/>
                <a:cs typeface="Times New Roman"/>
              </a:rPr>
              <a:t>  </a:t>
            </a:r>
            <a:r>
              <a:rPr sz="1200" spc="-50" dirty="0">
                <a:latin typeface="Times New Roman"/>
                <a:cs typeface="Times New Roman"/>
              </a:rPr>
              <a:t>- </a:t>
            </a:r>
            <a:r>
              <a:rPr sz="1200" dirty="0">
                <a:latin typeface="Times New Roman"/>
                <a:cs typeface="Times New Roman"/>
              </a:rPr>
              <a:t>эксплуатация</a:t>
            </a:r>
            <a:r>
              <a:rPr sz="1200" spc="195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технически</a:t>
            </a:r>
            <a:r>
              <a:rPr sz="1200" spc="204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неисправных</a:t>
            </a:r>
            <a:r>
              <a:rPr sz="1200" spc="204" dirty="0">
                <a:latin typeface="Times New Roman"/>
                <a:cs typeface="Times New Roman"/>
              </a:rPr>
              <a:t>  </a:t>
            </a:r>
            <a:r>
              <a:rPr sz="1200" spc="-10" dirty="0">
                <a:latin typeface="Times New Roman"/>
                <a:cs typeface="Times New Roman"/>
              </a:rPr>
              <a:t>башенных </a:t>
            </a:r>
            <a:r>
              <a:rPr sz="1200" dirty="0">
                <a:latin typeface="Times New Roman"/>
                <a:cs typeface="Times New Roman"/>
              </a:rPr>
              <a:t>кранов,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невыполнение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полном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объеме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технических обслуживании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10" dirty="0">
                <a:latin typeface="Times New Roman"/>
                <a:cs typeface="Times New Roman"/>
              </a:rPr>
              <a:t>кранов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50" dirty="0">
                <a:latin typeface="Times New Roman"/>
                <a:cs typeface="Times New Roman"/>
              </a:rPr>
              <a:t>и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10" dirty="0">
                <a:latin typeface="Times New Roman"/>
                <a:cs typeface="Times New Roman"/>
              </a:rPr>
              <a:t>капитально- </a:t>
            </a:r>
            <a:r>
              <a:rPr sz="1200" dirty="0">
                <a:latin typeface="Times New Roman"/>
                <a:cs typeface="Times New Roman"/>
              </a:rPr>
              <a:t>восстановительных</a:t>
            </a:r>
            <a:r>
              <a:rPr sz="1200" spc="145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ремонтов,</a:t>
            </a:r>
            <a:r>
              <a:rPr sz="1200" spc="140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а</a:t>
            </a:r>
            <a:r>
              <a:rPr sz="1200" spc="135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также</a:t>
            </a:r>
            <a:r>
              <a:rPr sz="1200" spc="130" dirty="0">
                <a:latin typeface="Times New Roman"/>
                <a:cs typeface="Times New Roman"/>
              </a:rPr>
              <a:t>  </a:t>
            </a:r>
            <a:r>
              <a:rPr sz="1200" spc="-10" dirty="0">
                <a:latin typeface="Times New Roman"/>
                <a:cs typeface="Times New Roman"/>
              </a:rPr>
              <a:t>нарушение </a:t>
            </a:r>
            <a:r>
              <a:rPr sz="1200" dirty="0">
                <a:latin typeface="Times New Roman"/>
                <a:cs typeface="Times New Roman"/>
              </a:rPr>
              <a:t>проектов</a:t>
            </a:r>
            <a:r>
              <a:rPr sz="1200" spc="380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производства</a:t>
            </a:r>
            <a:r>
              <a:rPr sz="1200" spc="385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работ</a:t>
            </a:r>
            <a:r>
              <a:rPr sz="1200" spc="385" dirty="0">
                <a:latin typeface="Times New Roman"/>
                <a:cs typeface="Times New Roman"/>
              </a:rPr>
              <a:t>  </a:t>
            </a:r>
            <a:r>
              <a:rPr sz="1200" spc="-10" dirty="0">
                <a:latin typeface="Times New Roman"/>
                <a:cs typeface="Times New Roman"/>
              </a:rPr>
              <a:t>грузоподъемными кранами.</a:t>
            </a:r>
            <a:endParaRPr sz="1200">
              <a:latin typeface="Times New Roman"/>
              <a:cs typeface="Times New Roman"/>
            </a:endParaRPr>
          </a:p>
          <a:p>
            <a:pPr marL="12700" marR="8255" indent="152400" algn="just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Times New Roman"/>
                <a:cs typeface="Times New Roman"/>
              </a:rPr>
              <a:t>Рассмотрим</a:t>
            </a:r>
            <a:r>
              <a:rPr sz="1200" spc="100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некоторые</a:t>
            </a:r>
            <a:r>
              <a:rPr sz="1200" spc="110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аварии</a:t>
            </a:r>
            <a:r>
              <a:rPr sz="1200" spc="100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произошедшие</a:t>
            </a:r>
            <a:r>
              <a:rPr sz="1200" spc="48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с </a:t>
            </a:r>
            <a:r>
              <a:rPr sz="1200" dirty="0">
                <a:latin typeface="Times New Roman"/>
                <a:cs typeface="Times New Roman"/>
              </a:rPr>
              <a:t>башенными</a:t>
            </a:r>
            <a:r>
              <a:rPr sz="1200" spc="250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кранами</a:t>
            </a:r>
            <a:r>
              <a:rPr sz="1200" spc="250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245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территории</a:t>
            </a:r>
            <a:r>
              <a:rPr sz="1200" spc="250" dirty="0">
                <a:latin typeface="Times New Roman"/>
                <a:cs typeface="Times New Roman"/>
              </a:rPr>
              <a:t>  </a:t>
            </a:r>
            <a:r>
              <a:rPr sz="1200" spc="-10" dirty="0">
                <a:latin typeface="Times New Roman"/>
                <a:cs typeface="Times New Roman"/>
              </a:rPr>
              <a:t>Российской </a:t>
            </a:r>
            <a:r>
              <a:rPr sz="1200" dirty="0">
                <a:latin typeface="Times New Roman"/>
                <a:cs typeface="Times New Roman"/>
              </a:rPr>
              <a:t>Федерации</a:t>
            </a:r>
            <a:r>
              <a:rPr sz="1200" spc="2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2024</a:t>
            </a:r>
            <a:r>
              <a:rPr sz="1200" spc="27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году.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56659" y="705611"/>
            <a:ext cx="5387340" cy="44378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-6350"/>
            <a:ext cx="9156700" cy="5156200"/>
            <a:chOff x="-6350" y="-6350"/>
            <a:chExt cx="9156700" cy="51562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736600"/>
            </a:xfrm>
            <a:custGeom>
              <a:avLst/>
              <a:gdLst/>
              <a:ahLst/>
              <a:cxnLst/>
              <a:rect l="l" t="t" r="r" b="b"/>
              <a:pathLst>
                <a:path w="9144000" h="736600">
                  <a:moveTo>
                    <a:pt x="0" y="736091"/>
                  </a:moveTo>
                  <a:lnTo>
                    <a:pt x="9144000" y="736091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36091"/>
                  </a:lnTo>
                  <a:close/>
                </a:path>
              </a:pathLst>
            </a:custGeom>
            <a:ln w="12700">
              <a:solidFill>
                <a:srgbClr val="3366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47" y="21336"/>
              <a:ext cx="606552" cy="6842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2844165" cy="736600"/>
            </a:xfrm>
            <a:custGeom>
              <a:avLst/>
              <a:gdLst/>
              <a:ahLst/>
              <a:cxnLst/>
              <a:rect l="l" t="t" r="r" b="b"/>
              <a:pathLst>
                <a:path w="2844165" h="736600">
                  <a:moveTo>
                    <a:pt x="0" y="736091"/>
                  </a:moveTo>
                  <a:lnTo>
                    <a:pt x="2843784" y="736091"/>
                  </a:lnTo>
                  <a:lnTo>
                    <a:pt x="2843784" y="0"/>
                  </a:lnTo>
                  <a:lnTo>
                    <a:pt x="0" y="0"/>
                  </a:lnTo>
                  <a:lnTo>
                    <a:pt x="0" y="736091"/>
                  </a:lnTo>
                  <a:close/>
                </a:path>
              </a:pathLst>
            </a:custGeom>
            <a:ln w="12700">
              <a:solidFill>
                <a:srgbClr val="3366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36091"/>
              <a:ext cx="9144000" cy="4407535"/>
            </a:xfrm>
            <a:custGeom>
              <a:avLst/>
              <a:gdLst/>
              <a:ahLst/>
              <a:cxnLst/>
              <a:rect l="l" t="t" r="r" b="b"/>
              <a:pathLst>
                <a:path w="9144000" h="4407535">
                  <a:moveTo>
                    <a:pt x="0" y="4407408"/>
                  </a:moveTo>
                  <a:lnTo>
                    <a:pt x="9144000" y="440740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40740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52906" y="16840"/>
            <a:ext cx="1501775" cy="66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Times New Roman"/>
                <a:cs typeface="Times New Roman"/>
              </a:rPr>
              <a:t>РОСТЕХНАДЗОР</a:t>
            </a:r>
            <a:endParaRPr sz="1400">
              <a:latin typeface="Times New Roman"/>
              <a:cs typeface="Times New Roman"/>
            </a:endParaRPr>
          </a:p>
          <a:p>
            <a:pPr marL="149225" marR="145415" algn="ctr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latin typeface="Times New Roman"/>
                <a:cs typeface="Times New Roman"/>
              </a:rPr>
              <a:t>Забайкальское Управление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05171" y="3428"/>
            <a:ext cx="13830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Times New Roman"/>
                <a:cs typeface="Times New Roman"/>
              </a:rPr>
              <a:t>Аварии</a:t>
            </a:r>
            <a:r>
              <a:rPr sz="1500" b="1" spc="-30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в</a:t>
            </a:r>
            <a:r>
              <a:rPr sz="1500" b="1" spc="-25" dirty="0">
                <a:latin typeface="Times New Roman"/>
                <a:cs typeface="Times New Roman"/>
              </a:rPr>
              <a:t> </a:t>
            </a:r>
            <a:r>
              <a:rPr sz="1500" b="1" spc="-10" dirty="0">
                <a:latin typeface="Times New Roman"/>
                <a:cs typeface="Times New Roman"/>
              </a:rPr>
              <a:t>2024г.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2859" y="736091"/>
            <a:ext cx="9121140" cy="4407535"/>
            <a:chOff x="22859" y="736091"/>
            <a:chExt cx="9121140" cy="4407535"/>
          </a:xfrm>
        </p:grpSpPr>
        <p:sp>
          <p:nvSpPr>
            <p:cNvPr id="10" name="object 10"/>
            <p:cNvSpPr/>
            <p:nvPr/>
          </p:nvSpPr>
          <p:spPr>
            <a:xfrm>
              <a:off x="22859" y="736091"/>
              <a:ext cx="2555875" cy="2862580"/>
            </a:xfrm>
            <a:custGeom>
              <a:avLst/>
              <a:gdLst/>
              <a:ahLst/>
              <a:cxnLst/>
              <a:rect l="l" t="t" r="r" b="b"/>
              <a:pathLst>
                <a:path w="2555875" h="2862579">
                  <a:moveTo>
                    <a:pt x="2555748" y="0"/>
                  </a:moveTo>
                  <a:lnTo>
                    <a:pt x="0" y="0"/>
                  </a:lnTo>
                  <a:lnTo>
                    <a:pt x="0" y="2862072"/>
                  </a:lnTo>
                  <a:lnTo>
                    <a:pt x="2555748" y="2862072"/>
                  </a:lnTo>
                  <a:lnTo>
                    <a:pt x="2555748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8608" y="736091"/>
              <a:ext cx="6565392" cy="295808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2859" y="3694175"/>
              <a:ext cx="9121140" cy="1449705"/>
            </a:xfrm>
            <a:custGeom>
              <a:avLst/>
              <a:gdLst/>
              <a:ahLst/>
              <a:cxnLst/>
              <a:rect l="l" t="t" r="r" b="b"/>
              <a:pathLst>
                <a:path w="9121140" h="1449704">
                  <a:moveTo>
                    <a:pt x="9121140" y="0"/>
                  </a:moveTo>
                  <a:lnTo>
                    <a:pt x="0" y="0"/>
                  </a:lnTo>
                  <a:lnTo>
                    <a:pt x="0" y="1449322"/>
                  </a:lnTo>
                  <a:lnTo>
                    <a:pt x="9121140" y="1449322"/>
                  </a:lnTo>
                  <a:lnTo>
                    <a:pt x="912114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1295" y="761491"/>
            <a:ext cx="8964930" cy="4448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570980" indent="118745" algn="just">
              <a:lnSpc>
                <a:spcPct val="100099"/>
              </a:lnSpc>
              <a:spcBef>
                <a:spcPts val="95"/>
              </a:spcBef>
            </a:pPr>
            <a:r>
              <a:rPr sz="1500" dirty="0">
                <a:latin typeface="Times New Roman"/>
                <a:cs typeface="Times New Roman"/>
              </a:rPr>
              <a:t>29</a:t>
            </a:r>
            <a:r>
              <a:rPr sz="1500" spc="150" dirty="0">
                <a:latin typeface="Times New Roman"/>
                <a:cs typeface="Times New Roman"/>
              </a:rPr>
              <a:t>  </a:t>
            </a:r>
            <a:r>
              <a:rPr sz="1500" dirty="0">
                <a:latin typeface="Times New Roman"/>
                <a:cs typeface="Times New Roman"/>
              </a:rPr>
              <a:t>октября</a:t>
            </a:r>
            <a:r>
              <a:rPr sz="1500" spc="150" dirty="0">
                <a:latin typeface="Times New Roman"/>
                <a:cs typeface="Times New Roman"/>
              </a:rPr>
              <a:t>  </a:t>
            </a:r>
            <a:r>
              <a:rPr sz="1500" dirty="0">
                <a:latin typeface="Times New Roman"/>
                <a:cs typeface="Times New Roman"/>
              </a:rPr>
              <a:t>2024</a:t>
            </a:r>
            <a:r>
              <a:rPr sz="1500" spc="150" dirty="0">
                <a:latin typeface="Times New Roman"/>
                <a:cs typeface="Times New Roman"/>
              </a:rPr>
              <a:t>  </a:t>
            </a:r>
            <a:r>
              <a:rPr sz="1500" dirty="0">
                <a:latin typeface="Times New Roman"/>
                <a:cs typeface="Times New Roman"/>
              </a:rPr>
              <a:t>г.,</a:t>
            </a:r>
            <a:r>
              <a:rPr sz="1500" spc="150" dirty="0">
                <a:latin typeface="Times New Roman"/>
                <a:cs typeface="Times New Roman"/>
              </a:rPr>
              <a:t>  </a:t>
            </a:r>
            <a:r>
              <a:rPr sz="1500" dirty="0">
                <a:latin typeface="Times New Roman"/>
                <a:cs typeface="Times New Roman"/>
              </a:rPr>
              <a:t>в</a:t>
            </a:r>
            <a:r>
              <a:rPr sz="1500" spc="150" dirty="0">
                <a:latin typeface="Times New Roman"/>
                <a:cs typeface="Times New Roman"/>
              </a:rPr>
              <a:t>  </a:t>
            </a:r>
            <a:r>
              <a:rPr sz="1500" spc="-65" dirty="0">
                <a:latin typeface="Times New Roman"/>
                <a:cs typeface="Times New Roman"/>
              </a:rPr>
              <a:t>г. </a:t>
            </a:r>
            <a:r>
              <a:rPr sz="1500" dirty="0">
                <a:latin typeface="Times New Roman"/>
                <a:cs typeface="Times New Roman"/>
              </a:rPr>
              <a:t>Тобольск</a:t>
            </a:r>
            <a:r>
              <a:rPr sz="1500" spc="229" dirty="0">
                <a:latin typeface="Times New Roman"/>
                <a:cs typeface="Times New Roman"/>
              </a:rPr>
              <a:t>  </a:t>
            </a:r>
            <a:r>
              <a:rPr sz="1500" dirty="0">
                <a:latin typeface="Times New Roman"/>
                <a:cs typeface="Times New Roman"/>
              </a:rPr>
              <a:t>на</a:t>
            </a:r>
            <a:r>
              <a:rPr sz="1500" spc="229" dirty="0">
                <a:latin typeface="Times New Roman"/>
                <a:cs typeface="Times New Roman"/>
              </a:rPr>
              <a:t>  </a:t>
            </a:r>
            <a:r>
              <a:rPr sz="1500" spc="-10" dirty="0">
                <a:latin typeface="Times New Roman"/>
                <a:cs typeface="Times New Roman"/>
              </a:rPr>
              <a:t>строительной </a:t>
            </a:r>
            <a:r>
              <a:rPr sz="1500" dirty="0">
                <a:latin typeface="Times New Roman"/>
                <a:cs typeface="Times New Roman"/>
              </a:rPr>
              <a:t>площадке</a:t>
            </a:r>
            <a:r>
              <a:rPr sz="1500" spc="19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рухнул</a:t>
            </a:r>
            <a:r>
              <a:rPr sz="1500" spc="19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башенный </a:t>
            </a:r>
            <a:r>
              <a:rPr sz="1500" dirty="0">
                <a:latin typeface="Times New Roman"/>
                <a:cs typeface="Times New Roman"/>
              </a:rPr>
              <a:t>кран.</a:t>
            </a:r>
            <a:r>
              <a:rPr sz="1500" spc="440" dirty="0">
                <a:latin typeface="Times New Roman"/>
                <a:cs typeface="Times New Roman"/>
              </a:rPr>
              <a:t>  </a:t>
            </a:r>
            <a:r>
              <a:rPr sz="1500" dirty="0">
                <a:latin typeface="Times New Roman"/>
                <a:cs typeface="Times New Roman"/>
              </a:rPr>
              <a:t>Конструкция</a:t>
            </a:r>
            <a:r>
              <a:rPr sz="1500" spc="440" dirty="0">
                <a:latin typeface="Times New Roman"/>
                <a:cs typeface="Times New Roman"/>
              </a:rPr>
              <a:t>  </a:t>
            </a:r>
            <a:r>
              <a:rPr sz="1500" spc="-20" dirty="0">
                <a:latin typeface="Times New Roman"/>
                <a:cs typeface="Times New Roman"/>
              </a:rPr>
              <a:t>упала </a:t>
            </a:r>
            <a:r>
              <a:rPr sz="1500" dirty="0">
                <a:latin typeface="Times New Roman"/>
                <a:cs typeface="Times New Roman"/>
              </a:rPr>
              <a:t>прямо</a:t>
            </a:r>
            <a:r>
              <a:rPr sz="1500" spc="1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на</a:t>
            </a:r>
            <a:r>
              <a:rPr sz="1500" spc="1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детскую</a:t>
            </a:r>
            <a:r>
              <a:rPr sz="1500" spc="13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площадку </a:t>
            </a:r>
            <a:r>
              <a:rPr sz="1500" dirty="0">
                <a:latin typeface="Times New Roman"/>
                <a:cs typeface="Times New Roman"/>
              </a:rPr>
              <a:t>в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полуметре</a:t>
            </a:r>
            <a:r>
              <a:rPr sz="1500" spc="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от</a:t>
            </a:r>
            <a:r>
              <a:rPr sz="1500" spc="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уже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сданного </a:t>
            </a:r>
            <a:r>
              <a:rPr sz="1500" dirty="0">
                <a:latin typeface="Times New Roman"/>
                <a:cs typeface="Times New Roman"/>
              </a:rPr>
              <a:t>дома.</a:t>
            </a:r>
            <a:r>
              <a:rPr sz="1500" spc="200" dirty="0">
                <a:latin typeface="Times New Roman"/>
                <a:cs typeface="Times New Roman"/>
              </a:rPr>
              <a:t>  </a:t>
            </a:r>
            <a:r>
              <a:rPr sz="1500" dirty="0">
                <a:latin typeface="Times New Roman"/>
                <a:cs typeface="Times New Roman"/>
              </a:rPr>
              <a:t>По</a:t>
            </a:r>
            <a:r>
              <a:rPr sz="1500" spc="210" dirty="0">
                <a:latin typeface="Times New Roman"/>
                <a:cs typeface="Times New Roman"/>
              </a:rPr>
              <a:t>  </a:t>
            </a:r>
            <a:r>
              <a:rPr sz="1500" spc="-10" dirty="0">
                <a:latin typeface="Times New Roman"/>
                <a:cs typeface="Times New Roman"/>
              </a:rPr>
              <a:t>предварительной </a:t>
            </a:r>
            <a:r>
              <a:rPr sz="1500" dirty="0">
                <a:latin typeface="Times New Roman"/>
                <a:cs typeface="Times New Roman"/>
              </a:rPr>
              <a:t>информации,</a:t>
            </a:r>
            <a:r>
              <a:rPr sz="1500" spc="125" dirty="0">
                <a:latin typeface="Times New Roman"/>
                <a:cs typeface="Times New Roman"/>
              </a:rPr>
              <a:t>  </a:t>
            </a:r>
            <a:r>
              <a:rPr sz="1500" spc="-10" dirty="0">
                <a:latin typeface="Times New Roman"/>
                <a:cs typeface="Times New Roman"/>
              </a:rPr>
              <a:t>пострадавших </a:t>
            </a:r>
            <a:r>
              <a:rPr sz="1500" dirty="0">
                <a:latin typeface="Times New Roman"/>
                <a:cs typeface="Times New Roman"/>
              </a:rPr>
              <a:t>нет.</a:t>
            </a:r>
            <a:r>
              <a:rPr sz="1500" spc="445" dirty="0">
                <a:latin typeface="Times New Roman"/>
                <a:cs typeface="Times New Roman"/>
              </a:rPr>
              <a:t>    </a:t>
            </a:r>
            <a:r>
              <a:rPr sz="1500" dirty="0">
                <a:latin typeface="Times New Roman"/>
                <a:cs typeface="Times New Roman"/>
              </a:rPr>
              <a:t>На</a:t>
            </a:r>
            <a:r>
              <a:rPr sz="1500" spc="445" dirty="0">
                <a:latin typeface="Times New Roman"/>
                <a:cs typeface="Times New Roman"/>
              </a:rPr>
              <a:t>    </a:t>
            </a:r>
            <a:r>
              <a:rPr sz="1500" dirty="0">
                <a:latin typeface="Times New Roman"/>
                <a:cs typeface="Times New Roman"/>
              </a:rPr>
              <a:t>этой</a:t>
            </a:r>
            <a:r>
              <a:rPr sz="1500" spc="450" dirty="0">
                <a:latin typeface="Times New Roman"/>
                <a:cs typeface="Times New Roman"/>
              </a:rPr>
              <a:t>    </a:t>
            </a:r>
            <a:r>
              <a:rPr sz="1500" spc="-25" dirty="0">
                <a:latin typeface="Times New Roman"/>
                <a:cs typeface="Times New Roman"/>
              </a:rPr>
              <a:t>же </a:t>
            </a:r>
            <a:r>
              <a:rPr sz="1500" dirty="0">
                <a:latin typeface="Times New Roman"/>
                <a:cs typeface="Times New Roman"/>
              </a:rPr>
              <a:t>строительной</a:t>
            </a:r>
            <a:r>
              <a:rPr sz="1500" spc="150" dirty="0">
                <a:latin typeface="Times New Roman"/>
                <a:cs typeface="Times New Roman"/>
              </a:rPr>
              <a:t>  </a:t>
            </a:r>
            <a:r>
              <a:rPr sz="1500" dirty="0">
                <a:latin typeface="Times New Roman"/>
                <a:cs typeface="Times New Roman"/>
              </a:rPr>
              <a:t>площадке</a:t>
            </a:r>
            <a:r>
              <a:rPr sz="1500" spc="150" dirty="0">
                <a:latin typeface="Times New Roman"/>
                <a:cs typeface="Times New Roman"/>
              </a:rPr>
              <a:t>  </a:t>
            </a:r>
            <a:r>
              <a:rPr sz="1500" spc="-25" dirty="0">
                <a:latin typeface="Times New Roman"/>
                <a:cs typeface="Times New Roman"/>
              </a:rPr>
              <a:t>05 </a:t>
            </a:r>
            <a:r>
              <a:rPr sz="1500" dirty="0">
                <a:latin typeface="Times New Roman"/>
                <a:cs typeface="Times New Roman"/>
              </a:rPr>
              <a:t>февраля</a:t>
            </a:r>
            <a:r>
              <a:rPr sz="1500" spc="145" dirty="0">
                <a:latin typeface="Times New Roman"/>
                <a:cs typeface="Times New Roman"/>
              </a:rPr>
              <a:t>  </a:t>
            </a:r>
            <a:r>
              <a:rPr sz="1500" dirty="0">
                <a:latin typeface="Times New Roman"/>
                <a:cs typeface="Times New Roman"/>
              </a:rPr>
              <a:t>2024</a:t>
            </a:r>
            <a:r>
              <a:rPr sz="1500" spc="145" dirty="0">
                <a:latin typeface="Times New Roman"/>
                <a:cs typeface="Times New Roman"/>
              </a:rPr>
              <a:t>  </a:t>
            </a:r>
            <a:r>
              <a:rPr sz="1500" dirty="0">
                <a:latin typeface="Times New Roman"/>
                <a:cs typeface="Times New Roman"/>
              </a:rPr>
              <a:t>года</a:t>
            </a:r>
            <a:r>
              <a:rPr sz="1500" spc="405" dirty="0">
                <a:latin typeface="Times New Roman"/>
                <a:cs typeface="Times New Roman"/>
              </a:rPr>
              <a:t>    </a:t>
            </a:r>
            <a:r>
              <a:rPr sz="1500" spc="-25" dirty="0">
                <a:latin typeface="Times New Roman"/>
                <a:cs typeface="Times New Roman"/>
              </a:rPr>
              <a:t>уже </a:t>
            </a:r>
            <a:r>
              <a:rPr sz="1500" spc="-10" dirty="0">
                <a:latin typeface="Times New Roman"/>
                <a:cs typeface="Times New Roman"/>
              </a:rPr>
              <a:t>происходило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падение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крана.</a:t>
            </a:r>
            <a:endParaRPr sz="1500">
              <a:latin typeface="Times New Roman"/>
              <a:cs typeface="Times New Roman"/>
            </a:endParaRPr>
          </a:p>
          <a:p>
            <a:pPr marL="12700" marR="5080" indent="237490" algn="just">
              <a:lnSpc>
                <a:spcPct val="100000"/>
              </a:lnSpc>
              <a:spcBef>
                <a:spcPts val="1689"/>
              </a:spcBef>
            </a:pPr>
            <a:r>
              <a:rPr sz="1600" dirty="0">
                <a:latin typeface="Times New Roman"/>
                <a:cs typeface="Times New Roman"/>
              </a:rPr>
              <a:t>25</a:t>
            </a:r>
            <a:r>
              <a:rPr sz="1600" spc="2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апреля</a:t>
            </a:r>
            <a:r>
              <a:rPr sz="1600" spc="229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2024</a:t>
            </a:r>
            <a:r>
              <a:rPr sz="1600" spc="2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года</a:t>
            </a:r>
            <a:r>
              <a:rPr sz="1600" spc="2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2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18:02</a:t>
            </a:r>
            <a:r>
              <a:rPr sz="1600" spc="2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2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строительной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площадке</a:t>
            </a:r>
            <a:r>
              <a:rPr sz="1600" spc="2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многоквартирного</a:t>
            </a:r>
            <a:r>
              <a:rPr sz="1600" spc="2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дома</a:t>
            </a:r>
            <a:r>
              <a:rPr sz="1600" spc="2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</a:t>
            </a:r>
            <a:r>
              <a:rPr sz="1600" spc="229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адресу</a:t>
            </a:r>
            <a:r>
              <a:rPr sz="1600" spc="23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ул. </a:t>
            </a:r>
            <a:r>
              <a:rPr sz="1600" dirty="0">
                <a:latin typeface="Times New Roman"/>
                <a:cs typeface="Times New Roman"/>
              </a:rPr>
              <a:t>Рельефная,</a:t>
            </a:r>
            <a:r>
              <a:rPr sz="1600" spc="3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Новосибирске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произошла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авария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3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башенном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кране.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Упала </a:t>
            </a:r>
            <a:r>
              <a:rPr sz="1600" dirty="0">
                <a:latin typeface="Times New Roman"/>
                <a:cs typeface="Times New Roman"/>
              </a:rPr>
              <a:t>стрела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крана,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также</a:t>
            </a:r>
            <a:r>
              <a:rPr sz="1600" spc="3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груз, </a:t>
            </a:r>
            <a:r>
              <a:rPr sz="1600" spc="-20" dirty="0">
                <a:latin typeface="Times New Roman"/>
                <a:cs typeface="Times New Roman"/>
              </a:rPr>
              <a:t>который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он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поднимал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этот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момент.</a:t>
            </a:r>
            <a:r>
              <a:rPr sz="1600" spc="3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Опасность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ситуации</a:t>
            </a:r>
            <a:r>
              <a:rPr sz="1600" spc="3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заключается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том,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что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непосредственной </a:t>
            </a:r>
            <a:r>
              <a:rPr sz="1600" dirty="0">
                <a:latin typeface="Times New Roman"/>
                <a:cs typeface="Times New Roman"/>
              </a:rPr>
              <a:t>близости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от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стройки,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20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расстоянии</a:t>
            </a:r>
            <a:r>
              <a:rPr sz="1600" spc="1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не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более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20</a:t>
            </a:r>
            <a:r>
              <a:rPr sz="1600" spc="2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метров,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находится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детский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сад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"Калейдоскоп".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В </a:t>
            </a:r>
            <a:r>
              <a:rPr sz="1600" dirty="0">
                <a:latin typeface="Times New Roman"/>
                <a:cs typeface="Times New Roman"/>
              </a:rPr>
              <a:t>момент</a:t>
            </a:r>
            <a:r>
              <a:rPr sz="1600" spc="1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аварии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дети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находились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прогулке,</a:t>
            </a:r>
            <a:r>
              <a:rPr sz="1600" spc="1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падение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стрелы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крана</a:t>
            </a:r>
            <a:r>
              <a:rPr sz="1600" spc="14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создало</a:t>
            </a:r>
            <a:r>
              <a:rPr sz="1600" spc="1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реальную</a:t>
            </a:r>
            <a:r>
              <a:rPr sz="1600" spc="1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угрозу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их </a:t>
            </a:r>
            <a:r>
              <a:rPr sz="1600" dirty="0">
                <a:latin typeface="Times New Roman"/>
                <a:cs typeface="Times New Roman"/>
              </a:rPr>
              <a:t>жизни и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здоровью.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-6350"/>
            <a:ext cx="9156700" cy="5156200"/>
            <a:chOff x="-6350" y="-6350"/>
            <a:chExt cx="9156700" cy="5156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47" y="21336"/>
              <a:ext cx="606552" cy="6842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2844165" cy="736600"/>
            </a:xfrm>
            <a:custGeom>
              <a:avLst/>
              <a:gdLst/>
              <a:ahLst/>
              <a:cxnLst/>
              <a:rect l="l" t="t" r="r" b="b"/>
              <a:pathLst>
                <a:path w="2844165" h="736600">
                  <a:moveTo>
                    <a:pt x="0" y="736091"/>
                  </a:moveTo>
                  <a:lnTo>
                    <a:pt x="2843784" y="736091"/>
                  </a:lnTo>
                  <a:lnTo>
                    <a:pt x="2843784" y="0"/>
                  </a:lnTo>
                  <a:lnTo>
                    <a:pt x="0" y="0"/>
                  </a:lnTo>
                  <a:lnTo>
                    <a:pt x="0" y="736091"/>
                  </a:lnTo>
                  <a:close/>
                </a:path>
              </a:pathLst>
            </a:custGeom>
            <a:ln w="12700">
              <a:solidFill>
                <a:srgbClr val="3366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36091"/>
              <a:ext cx="9144000" cy="4407535"/>
            </a:xfrm>
            <a:custGeom>
              <a:avLst/>
              <a:gdLst/>
              <a:ahLst/>
              <a:cxnLst/>
              <a:rect l="l" t="t" r="r" b="b"/>
              <a:pathLst>
                <a:path w="9144000" h="4407535">
                  <a:moveTo>
                    <a:pt x="0" y="4407408"/>
                  </a:moveTo>
                  <a:lnTo>
                    <a:pt x="9144000" y="440740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40740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52906" y="16840"/>
            <a:ext cx="1501775" cy="66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Times New Roman"/>
                <a:cs typeface="Times New Roman"/>
              </a:rPr>
              <a:t>РОСТЕХНАДЗОР</a:t>
            </a:r>
            <a:endParaRPr sz="1400">
              <a:latin typeface="Times New Roman"/>
              <a:cs typeface="Times New Roman"/>
            </a:endParaRPr>
          </a:p>
          <a:p>
            <a:pPr marL="149225" marR="145415" algn="ctr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latin typeface="Times New Roman"/>
                <a:cs typeface="Times New Roman"/>
              </a:rPr>
              <a:t>Забайкальское Управление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40679" y="868680"/>
            <a:ext cx="3703320" cy="4185285"/>
          </a:xfrm>
          <a:custGeom>
            <a:avLst/>
            <a:gdLst/>
            <a:ahLst/>
            <a:cxnLst/>
            <a:rect l="l" t="t" r="r" b="b"/>
            <a:pathLst>
              <a:path w="3703320" h="4185285">
                <a:moveTo>
                  <a:pt x="3703320" y="0"/>
                </a:moveTo>
                <a:lnTo>
                  <a:pt x="0" y="0"/>
                </a:lnTo>
                <a:lnTo>
                  <a:pt x="0" y="4184904"/>
                </a:lnTo>
                <a:lnTo>
                  <a:pt x="3703320" y="4184904"/>
                </a:lnTo>
                <a:lnTo>
                  <a:pt x="3703320" y="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20690" y="891032"/>
            <a:ext cx="3549015" cy="1524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8120" algn="just">
              <a:lnSpc>
                <a:spcPct val="100400"/>
              </a:lnSpc>
              <a:spcBef>
                <a:spcPts val="95"/>
              </a:spcBef>
            </a:pP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октябре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2024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Москве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Талдомской </a:t>
            </a:r>
            <a:r>
              <a:rPr sz="1400" dirty="0">
                <a:latin typeface="Times New Roman"/>
                <a:cs typeface="Times New Roman"/>
              </a:rPr>
              <a:t>улице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районе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Западное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Дегунино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рухнул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25- </a:t>
            </a:r>
            <a:r>
              <a:rPr sz="1400" dirty="0">
                <a:latin typeface="Times New Roman"/>
                <a:cs typeface="Times New Roman"/>
              </a:rPr>
              <a:t>метровый</a:t>
            </a:r>
            <a:r>
              <a:rPr sz="1400" spc="21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башенный</a:t>
            </a:r>
            <a:r>
              <a:rPr sz="1400" spc="21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кран</a:t>
            </a:r>
            <a:r>
              <a:rPr sz="1400" spc="22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215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машинистом </a:t>
            </a:r>
            <a:r>
              <a:rPr sz="1400" dirty="0">
                <a:latin typeface="Times New Roman"/>
                <a:cs typeface="Times New Roman"/>
              </a:rPr>
              <a:t>внутри.</a:t>
            </a:r>
            <a:r>
              <a:rPr sz="1400" spc="114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Происшествие</a:t>
            </a:r>
            <a:r>
              <a:rPr sz="1400" spc="12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случилось</a:t>
            </a:r>
            <a:r>
              <a:rPr sz="1400" spc="114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20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разгар </a:t>
            </a:r>
            <a:r>
              <a:rPr sz="1400" dirty="0">
                <a:latin typeface="Times New Roman"/>
                <a:cs typeface="Times New Roman"/>
              </a:rPr>
              <a:t>рабочего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дня,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когда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площадке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находились </a:t>
            </a:r>
            <a:r>
              <a:rPr sz="1400" dirty="0">
                <a:latin typeface="Times New Roman"/>
                <a:cs typeface="Times New Roman"/>
              </a:rPr>
              <a:t>десятки</a:t>
            </a:r>
            <a:r>
              <a:rPr sz="1400" spc="3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рабочих.</a:t>
            </a:r>
            <a:r>
              <a:rPr sz="1400" spc="36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Кран</a:t>
            </a:r>
            <a:r>
              <a:rPr sz="1400" spc="3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упал</a:t>
            </a:r>
            <a:r>
              <a:rPr sz="1400" spc="3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38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четвертый </a:t>
            </a:r>
            <a:r>
              <a:rPr sz="1400" dirty="0">
                <a:latin typeface="Times New Roman"/>
                <a:cs typeface="Times New Roman"/>
              </a:rPr>
              <a:t>этаж</a:t>
            </a:r>
            <a:r>
              <a:rPr sz="1400" spc="40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строящегося</a:t>
            </a:r>
            <a:r>
              <a:rPr sz="1400" spc="3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здания.</a:t>
            </a:r>
            <a:r>
              <a:rPr sz="1400" spc="3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Стрела</a:t>
            </a:r>
            <a:r>
              <a:rPr sz="1400" spc="4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4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кабина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20690" y="2389377"/>
            <a:ext cx="106489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imes New Roman"/>
                <a:cs typeface="Times New Roman"/>
              </a:rPr>
              <a:t>строительной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Times New Roman"/>
                <a:cs typeface="Times New Roman"/>
              </a:rPr>
              <a:t>повреждены.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61480" y="2389377"/>
            <a:ext cx="120205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84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imes New Roman"/>
                <a:cs typeface="Times New Roman"/>
              </a:rPr>
              <a:t>техники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Times New Roman"/>
                <a:cs typeface="Times New Roman"/>
              </a:rPr>
              <a:t>Пострадавшего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91245" y="2389377"/>
            <a:ext cx="87630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imes New Roman"/>
                <a:cs typeface="Times New Roman"/>
              </a:rPr>
              <a:t>оказались</a:t>
            </a:r>
            <a:endParaRPr sz="14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Times New Roman"/>
                <a:cs typeface="Times New Roman"/>
              </a:rPr>
              <a:t>машиниста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20690" y="2816479"/>
            <a:ext cx="3548379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 algn="just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госпитализировали</a:t>
            </a:r>
            <a:r>
              <a:rPr sz="1400" spc="3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3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Боткинскую</a:t>
            </a:r>
            <a:r>
              <a:rPr sz="1400" spc="3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больницу. </a:t>
            </a:r>
            <a:r>
              <a:rPr sz="1400" dirty="0">
                <a:latin typeface="Times New Roman"/>
                <a:cs typeface="Times New Roman"/>
              </a:rPr>
              <a:t>Предварительно,</a:t>
            </a:r>
            <a:r>
              <a:rPr sz="1400" spc="215" dirty="0">
                <a:latin typeface="Times New Roman"/>
                <a:cs typeface="Times New Roman"/>
              </a:rPr>
              <a:t>   </a:t>
            </a:r>
            <a:r>
              <a:rPr sz="1400" dirty="0">
                <a:latin typeface="Times New Roman"/>
                <a:cs typeface="Times New Roman"/>
              </a:rPr>
              <a:t>у</a:t>
            </a:r>
            <a:r>
              <a:rPr sz="1400" spc="215" dirty="0">
                <a:latin typeface="Times New Roman"/>
                <a:cs typeface="Times New Roman"/>
              </a:rPr>
              <a:t>   </a:t>
            </a:r>
            <a:r>
              <a:rPr sz="1400" dirty="0">
                <a:latin typeface="Times New Roman"/>
                <a:cs typeface="Times New Roman"/>
              </a:rPr>
              <a:t>него</a:t>
            </a:r>
            <a:r>
              <a:rPr sz="1400" spc="225" dirty="0">
                <a:latin typeface="Times New Roman"/>
                <a:cs typeface="Times New Roman"/>
              </a:rPr>
              <a:t>   </a:t>
            </a:r>
            <a:r>
              <a:rPr sz="1400" spc="-10" dirty="0">
                <a:latin typeface="Times New Roman"/>
                <a:cs typeface="Times New Roman"/>
              </a:rPr>
              <a:t>зафиксировали </a:t>
            </a:r>
            <a:r>
              <a:rPr sz="1400" dirty="0">
                <a:latin typeface="Times New Roman"/>
                <a:cs typeface="Times New Roman"/>
              </a:rPr>
              <a:t>переломы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ребер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позвоночника.</a:t>
            </a:r>
            <a:endParaRPr sz="1400">
              <a:latin typeface="Times New Roman"/>
              <a:cs typeface="Times New Roman"/>
            </a:endParaRPr>
          </a:p>
          <a:p>
            <a:pPr marL="12700" marR="5080" indent="264795" algn="just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2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Ангарской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улице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севере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Москвы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при </a:t>
            </a:r>
            <a:r>
              <a:rPr sz="1400" dirty="0">
                <a:latin typeface="Times New Roman"/>
                <a:cs typeface="Times New Roman"/>
              </a:rPr>
              <a:t>строительстве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учебного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корпуса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Российского </a:t>
            </a:r>
            <a:r>
              <a:rPr sz="1400" dirty="0">
                <a:latin typeface="Times New Roman"/>
                <a:cs typeface="Times New Roman"/>
              </a:rPr>
              <a:t>университета</a:t>
            </a:r>
            <a:r>
              <a:rPr sz="1400" spc="225" dirty="0">
                <a:latin typeface="Times New Roman"/>
                <a:cs typeface="Times New Roman"/>
              </a:rPr>
              <a:t>   </a:t>
            </a:r>
            <a:r>
              <a:rPr sz="1400" dirty="0">
                <a:latin typeface="Times New Roman"/>
                <a:cs typeface="Times New Roman"/>
              </a:rPr>
              <a:t>транспорта,</a:t>
            </a:r>
            <a:r>
              <a:rPr sz="1400" spc="229" dirty="0">
                <a:latin typeface="Times New Roman"/>
                <a:cs typeface="Times New Roman"/>
              </a:rPr>
              <a:t>  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340" dirty="0">
                <a:latin typeface="Times New Roman"/>
                <a:cs typeface="Times New Roman"/>
              </a:rPr>
              <a:t>     </a:t>
            </a:r>
            <a:r>
              <a:rPr sz="1400" spc="-10" dirty="0">
                <a:latin typeface="Times New Roman"/>
                <a:cs typeface="Times New Roman"/>
              </a:rPr>
              <a:t>рухнул </a:t>
            </a:r>
            <a:r>
              <a:rPr sz="1400" dirty="0">
                <a:latin typeface="Times New Roman"/>
                <a:cs typeface="Times New Roman"/>
              </a:rPr>
              <a:t>башенный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кран,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кабине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момент</a:t>
            </a:r>
            <a:r>
              <a:rPr sz="1400" spc="150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падения </a:t>
            </a:r>
            <a:r>
              <a:rPr sz="1400" dirty="0">
                <a:latin typeface="Times New Roman"/>
                <a:cs typeface="Times New Roman"/>
              </a:rPr>
              <a:t>находился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рабочий.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Пострадавшего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рабочего </a:t>
            </a:r>
            <a:r>
              <a:rPr sz="1400" dirty="0">
                <a:latin typeface="Times New Roman"/>
                <a:cs typeface="Times New Roman"/>
              </a:rPr>
              <a:t>достали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из-</a:t>
            </a:r>
            <a:r>
              <a:rPr sz="1400" dirty="0">
                <a:latin typeface="Times New Roman"/>
                <a:cs typeface="Times New Roman"/>
              </a:rPr>
              <a:t>под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завалов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госпитализировали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переломом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позвоночника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0" dirty="0">
                <a:latin typeface="Times New Roman"/>
                <a:cs typeface="Times New Roman"/>
              </a:rPr>
              <a:t> ребер.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61998"/>
            <a:ext cx="5440679" cy="43555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874" y="-6350"/>
            <a:ext cx="9158605" cy="5156200"/>
            <a:chOff x="-7874" y="-6350"/>
            <a:chExt cx="9158605" cy="5156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524" y="736091"/>
              <a:ext cx="9144000" cy="440740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-1524" y="736091"/>
              <a:ext cx="9144000" cy="4407535"/>
            </a:xfrm>
            <a:custGeom>
              <a:avLst/>
              <a:gdLst/>
              <a:ahLst/>
              <a:cxnLst/>
              <a:rect l="l" t="t" r="r" b="b"/>
              <a:pathLst>
                <a:path w="9144000" h="4407535">
                  <a:moveTo>
                    <a:pt x="0" y="4407408"/>
                  </a:moveTo>
                  <a:lnTo>
                    <a:pt x="9144000" y="440740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407408"/>
                  </a:lnTo>
                  <a:close/>
                </a:path>
              </a:pathLst>
            </a:custGeom>
            <a:ln w="12700">
              <a:solidFill>
                <a:srgbClr val="3366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7360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9144000" cy="736600"/>
            </a:xfrm>
            <a:custGeom>
              <a:avLst/>
              <a:gdLst/>
              <a:ahLst/>
              <a:cxnLst/>
              <a:rect l="l" t="t" r="r" b="b"/>
              <a:pathLst>
                <a:path w="9144000" h="736600">
                  <a:moveTo>
                    <a:pt x="0" y="736091"/>
                  </a:moveTo>
                  <a:lnTo>
                    <a:pt x="9144000" y="736091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36091"/>
                  </a:lnTo>
                  <a:close/>
                </a:path>
              </a:pathLst>
            </a:custGeom>
            <a:ln w="12700">
              <a:solidFill>
                <a:srgbClr val="3366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36091"/>
              <a:ext cx="9144000" cy="4407535"/>
            </a:xfrm>
            <a:custGeom>
              <a:avLst/>
              <a:gdLst/>
              <a:ahLst/>
              <a:cxnLst/>
              <a:rect l="l" t="t" r="r" b="b"/>
              <a:pathLst>
                <a:path w="9144000" h="4407535">
                  <a:moveTo>
                    <a:pt x="0" y="4407408"/>
                  </a:moveTo>
                  <a:lnTo>
                    <a:pt x="9144000" y="440740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40740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746119" y="186690"/>
            <a:ext cx="44157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dirty="0"/>
              <a:t>Авария</a:t>
            </a:r>
            <a:r>
              <a:rPr sz="1600" spc="-50" dirty="0"/>
              <a:t> </a:t>
            </a:r>
            <a:r>
              <a:rPr sz="1600" dirty="0"/>
              <a:t>при</a:t>
            </a:r>
            <a:r>
              <a:rPr sz="1600" spc="-35" dirty="0"/>
              <a:t> </a:t>
            </a:r>
            <a:r>
              <a:rPr sz="1600" spc="-10" dirty="0"/>
              <a:t>эксплуатации</a:t>
            </a:r>
            <a:r>
              <a:rPr sz="1600" spc="-35" dirty="0"/>
              <a:t> </a:t>
            </a:r>
            <a:r>
              <a:rPr sz="1600" spc="-10" dirty="0"/>
              <a:t>башенного</a:t>
            </a:r>
            <a:r>
              <a:rPr sz="1600" spc="-40" dirty="0"/>
              <a:t> </a:t>
            </a:r>
            <a:r>
              <a:rPr sz="1600" dirty="0"/>
              <a:t>крана</a:t>
            </a:r>
            <a:r>
              <a:rPr sz="1600" spc="-40" dirty="0"/>
              <a:t> </a:t>
            </a:r>
            <a:r>
              <a:rPr sz="1600" dirty="0"/>
              <a:t>в</a:t>
            </a:r>
            <a:r>
              <a:rPr sz="1600" spc="-45" dirty="0"/>
              <a:t> </a:t>
            </a:r>
            <a:r>
              <a:rPr sz="1600" spc="-25" dirty="0"/>
              <a:t>г.</a:t>
            </a:r>
            <a:endParaRPr sz="1600"/>
          </a:p>
          <a:p>
            <a:pPr marL="2540" algn="ctr">
              <a:lnSpc>
                <a:spcPct val="100000"/>
              </a:lnSpc>
            </a:pPr>
            <a:r>
              <a:rPr sz="1600" spc="-50" dirty="0"/>
              <a:t>Улан-</a:t>
            </a:r>
            <a:r>
              <a:rPr sz="1600" spc="-25" dirty="0"/>
              <a:t>Удэ</a:t>
            </a:r>
            <a:endParaRPr sz="1600"/>
          </a:p>
        </p:txBody>
      </p:sp>
      <p:grpSp>
        <p:nvGrpSpPr>
          <p:cNvPr id="9" name="object 9"/>
          <p:cNvGrpSpPr/>
          <p:nvPr/>
        </p:nvGrpSpPr>
        <p:grpSpPr>
          <a:xfrm>
            <a:off x="-6350" y="-6350"/>
            <a:ext cx="2856865" cy="749300"/>
            <a:chOff x="-6350" y="-6350"/>
            <a:chExt cx="2856865" cy="749300"/>
          </a:xfrm>
        </p:grpSpPr>
        <p:sp>
          <p:nvSpPr>
            <p:cNvPr id="10" name="object 10"/>
            <p:cNvSpPr/>
            <p:nvPr/>
          </p:nvSpPr>
          <p:spPr>
            <a:xfrm>
              <a:off x="0" y="0"/>
              <a:ext cx="2844165" cy="736600"/>
            </a:xfrm>
            <a:custGeom>
              <a:avLst/>
              <a:gdLst/>
              <a:ahLst/>
              <a:cxnLst/>
              <a:rect l="l" t="t" r="r" b="b"/>
              <a:pathLst>
                <a:path w="2844165" h="736600">
                  <a:moveTo>
                    <a:pt x="0" y="736091"/>
                  </a:moveTo>
                  <a:lnTo>
                    <a:pt x="2843784" y="736091"/>
                  </a:lnTo>
                  <a:lnTo>
                    <a:pt x="2843784" y="0"/>
                  </a:lnTo>
                  <a:lnTo>
                    <a:pt x="0" y="0"/>
                  </a:lnTo>
                  <a:lnTo>
                    <a:pt x="0" y="736091"/>
                  </a:lnTo>
                  <a:close/>
                </a:path>
              </a:pathLst>
            </a:custGeom>
            <a:ln w="12700">
              <a:solidFill>
                <a:srgbClr val="3366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47" y="21336"/>
              <a:ext cx="606552" cy="68427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952906" y="16840"/>
            <a:ext cx="1501775" cy="66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Times New Roman"/>
                <a:cs typeface="Times New Roman"/>
              </a:rPr>
              <a:t>РОСТЕХНАДЗОР</a:t>
            </a:r>
            <a:endParaRPr sz="1400">
              <a:latin typeface="Times New Roman"/>
              <a:cs typeface="Times New Roman"/>
            </a:endParaRPr>
          </a:p>
          <a:p>
            <a:pPr marL="149225" marR="145415" algn="ctr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latin typeface="Times New Roman"/>
                <a:cs typeface="Times New Roman"/>
              </a:rPr>
              <a:t>Забайкальское управление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736091"/>
            <a:ext cx="9149080" cy="4413885"/>
            <a:chOff x="0" y="736091"/>
            <a:chExt cx="9149080" cy="441388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736091"/>
              <a:ext cx="4030979" cy="440740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030980" y="743711"/>
              <a:ext cx="5111750" cy="525780"/>
            </a:xfrm>
            <a:custGeom>
              <a:avLst/>
              <a:gdLst/>
              <a:ahLst/>
              <a:cxnLst/>
              <a:rect l="l" t="t" r="r" b="b"/>
              <a:pathLst>
                <a:path w="5111750" h="525780">
                  <a:moveTo>
                    <a:pt x="5111496" y="0"/>
                  </a:moveTo>
                  <a:lnTo>
                    <a:pt x="0" y="0"/>
                  </a:lnTo>
                  <a:lnTo>
                    <a:pt x="0" y="525779"/>
                  </a:lnTo>
                  <a:lnTo>
                    <a:pt x="5111496" y="525779"/>
                  </a:lnTo>
                  <a:lnTo>
                    <a:pt x="511149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30980" y="743711"/>
              <a:ext cx="5111750" cy="525780"/>
            </a:xfrm>
            <a:custGeom>
              <a:avLst/>
              <a:gdLst/>
              <a:ahLst/>
              <a:cxnLst/>
              <a:rect l="l" t="t" r="r" b="b"/>
              <a:pathLst>
                <a:path w="5111750" h="525780">
                  <a:moveTo>
                    <a:pt x="0" y="525779"/>
                  </a:moveTo>
                  <a:lnTo>
                    <a:pt x="5111496" y="525779"/>
                  </a:lnTo>
                  <a:lnTo>
                    <a:pt x="5111496" y="0"/>
                  </a:lnTo>
                  <a:lnTo>
                    <a:pt x="0" y="0"/>
                  </a:lnTo>
                  <a:lnTo>
                    <a:pt x="0" y="525779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030980" y="1408175"/>
              <a:ext cx="5111750" cy="3735704"/>
            </a:xfrm>
            <a:custGeom>
              <a:avLst/>
              <a:gdLst/>
              <a:ahLst/>
              <a:cxnLst/>
              <a:rect l="l" t="t" r="r" b="b"/>
              <a:pathLst>
                <a:path w="5111750" h="3735704">
                  <a:moveTo>
                    <a:pt x="5111496" y="0"/>
                  </a:moveTo>
                  <a:lnTo>
                    <a:pt x="0" y="0"/>
                  </a:lnTo>
                  <a:lnTo>
                    <a:pt x="0" y="3735322"/>
                  </a:lnTo>
                  <a:lnTo>
                    <a:pt x="5111496" y="3735322"/>
                  </a:lnTo>
                  <a:lnTo>
                    <a:pt x="511149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30980" y="1408175"/>
              <a:ext cx="5111750" cy="3735704"/>
            </a:xfrm>
            <a:custGeom>
              <a:avLst/>
              <a:gdLst/>
              <a:ahLst/>
              <a:cxnLst/>
              <a:rect l="l" t="t" r="r" b="b"/>
              <a:pathLst>
                <a:path w="5111750" h="3735704">
                  <a:moveTo>
                    <a:pt x="5111496" y="3735322"/>
                  </a:moveTo>
                  <a:lnTo>
                    <a:pt x="5111496" y="0"/>
                  </a:lnTo>
                  <a:lnTo>
                    <a:pt x="0" y="0"/>
                  </a:lnTo>
                  <a:lnTo>
                    <a:pt x="0" y="3735322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110354" y="774268"/>
            <a:ext cx="4954905" cy="4285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Обстоятельства</a:t>
            </a:r>
            <a:r>
              <a:rPr sz="14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падения 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20.06.2024</a:t>
            </a:r>
            <a:endParaRPr sz="1400" dirty="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башенного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крана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ООО</a:t>
            </a:r>
            <a:r>
              <a:rPr sz="1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«СЗ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«Мегаполис»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</a:pP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19.06.24</a:t>
            </a:r>
            <a:r>
              <a:rPr sz="1300" spc="4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 err="1">
                <a:solidFill>
                  <a:srgbClr val="FFFFFF"/>
                </a:solidFill>
                <a:latin typeface="Times New Roman"/>
                <a:cs typeface="Times New Roman"/>
              </a:rPr>
              <a:t>машинист</a:t>
            </a:r>
            <a:r>
              <a:rPr sz="1300" spc="4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mtClean="0">
                <a:solidFill>
                  <a:srgbClr val="FFFFFF"/>
                </a:solidFill>
                <a:latin typeface="Times New Roman"/>
                <a:cs typeface="Times New Roman"/>
              </a:rPr>
              <a:t>крана,</a:t>
            </a:r>
            <a:r>
              <a:rPr sz="1300" spc="484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работник</a:t>
            </a:r>
            <a:r>
              <a:rPr sz="1300" spc="4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ООО</a:t>
            </a:r>
            <a:r>
              <a:rPr sz="1300" spc="4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«СЗ</a:t>
            </a:r>
            <a:r>
              <a:rPr sz="1300" spc="4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«Мегаполис»</a:t>
            </a:r>
            <a:r>
              <a:rPr sz="1300" spc="4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Times New Roman"/>
                <a:cs typeface="Times New Roman"/>
              </a:rPr>
              <a:t>по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телефону</a:t>
            </a:r>
            <a:r>
              <a:rPr sz="1300" spc="360" dirty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попросил</a:t>
            </a:r>
            <a:r>
              <a:rPr sz="1300" spc="20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знакомого,</a:t>
            </a:r>
            <a:r>
              <a:rPr sz="1300" spc="20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ранее</a:t>
            </a:r>
            <a:r>
              <a:rPr sz="1300" spc="19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работавшего</a:t>
            </a:r>
            <a:r>
              <a:rPr sz="1300" spc="20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300" spc="19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данной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организации,</a:t>
            </a:r>
            <a:r>
              <a:rPr sz="1300" spc="4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его</a:t>
            </a:r>
            <a:r>
              <a:rPr sz="1300" spc="4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заменить</a:t>
            </a:r>
            <a:r>
              <a:rPr sz="1300" spc="4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его</a:t>
            </a:r>
            <a:r>
              <a:rPr sz="1300" spc="4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1300" spc="4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один</a:t>
            </a:r>
            <a:r>
              <a:rPr sz="1300" spc="9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день,</a:t>
            </a:r>
            <a:r>
              <a:rPr sz="1300" spc="4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подмену</a:t>
            </a:r>
            <a:r>
              <a:rPr sz="1300" spc="4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со</a:t>
            </a:r>
            <a:r>
              <a:rPr sz="1300" spc="9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300" spc="-20" dirty="0">
                <a:solidFill>
                  <a:srgbClr val="FFFFFF"/>
                </a:solidFill>
                <a:latin typeface="Times New Roman"/>
                <a:cs typeface="Times New Roman"/>
              </a:rPr>
              <a:t>слов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машиниста.</a:t>
            </a:r>
            <a:r>
              <a:rPr sz="13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согласовали</a:t>
            </a:r>
            <a:r>
              <a:rPr sz="13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3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мастером.</a:t>
            </a:r>
            <a:endParaRPr sz="1300" dirty="0">
              <a:latin typeface="Times New Roman"/>
              <a:cs typeface="Times New Roman"/>
            </a:endParaRPr>
          </a:p>
          <a:p>
            <a:pPr marL="12700" marR="7620" algn="just">
              <a:lnSpc>
                <a:spcPct val="100000"/>
              </a:lnSpc>
            </a:pP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20.06.24</a:t>
            </a:r>
            <a:r>
              <a:rPr sz="1300" spc="18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вышедший</a:t>
            </a:r>
            <a:r>
              <a:rPr sz="13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13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подмену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работник</a:t>
            </a:r>
            <a:r>
              <a:rPr sz="13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беспрепятственно</a:t>
            </a:r>
            <a:r>
              <a:rPr sz="13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пройдя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1300" spc="3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территорию</a:t>
            </a:r>
            <a:r>
              <a:rPr sz="1300" spc="3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строительной</a:t>
            </a:r>
            <a:r>
              <a:rPr sz="1300" spc="3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площадки,</a:t>
            </a:r>
            <a:r>
              <a:rPr sz="1300" spc="31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взобрался</a:t>
            </a:r>
            <a:r>
              <a:rPr sz="1300" spc="31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300" spc="3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кабину</a:t>
            </a:r>
            <a:r>
              <a:rPr sz="1300" spc="29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300" spc="-5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приступил</a:t>
            </a:r>
            <a:r>
              <a:rPr sz="1300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300" spc="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управлению</a:t>
            </a:r>
            <a:r>
              <a:rPr sz="1300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краном.</a:t>
            </a:r>
            <a:r>
              <a:rPr sz="1300" spc="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Мастер</a:t>
            </a:r>
            <a:r>
              <a:rPr sz="1300" spc="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300" spc="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тот</a:t>
            </a:r>
            <a:r>
              <a:rPr sz="1300" spc="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день</a:t>
            </a:r>
            <a:r>
              <a:rPr sz="1300" spc="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не</a:t>
            </a:r>
            <a:r>
              <a:rPr sz="1300" spc="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работал</a:t>
            </a:r>
            <a:r>
              <a:rPr sz="1300" spc="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5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находился</a:t>
            </a:r>
            <a:r>
              <a:rPr sz="13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3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административном</a:t>
            </a:r>
            <a:r>
              <a:rPr sz="1300" spc="2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отпуске.</a:t>
            </a:r>
            <a:r>
              <a:rPr sz="13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Вахтенный</a:t>
            </a:r>
            <a:r>
              <a:rPr sz="13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журнал</a:t>
            </a:r>
            <a:r>
              <a:rPr sz="13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3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кабине отсутствовал.</a:t>
            </a:r>
            <a:endParaRPr sz="13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300" spc="12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8:00</a:t>
            </a:r>
            <a:r>
              <a:rPr sz="1300" spc="13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утра</a:t>
            </a:r>
            <a:r>
              <a:rPr sz="1300" spc="13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300" spc="12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работе</a:t>
            </a:r>
            <a:r>
              <a:rPr sz="1300" spc="12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приступили</a:t>
            </a:r>
            <a:r>
              <a:rPr sz="1300" spc="13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работники</a:t>
            </a:r>
            <a:r>
              <a:rPr sz="1300" spc="12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Индивидуального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предпринимателя</a:t>
            </a:r>
            <a:r>
              <a:rPr sz="1300" spc="28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300" spc="28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подрядчика</a:t>
            </a:r>
            <a:r>
              <a:rPr sz="1300" spc="28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строительно-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монтажных</a:t>
            </a:r>
            <a:r>
              <a:rPr sz="1300" spc="29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работ,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монтажники.</a:t>
            </a:r>
            <a:r>
              <a:rPr sz="1300" spc="13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30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начала</a:t>
            </a:r>
            <a:r>
              <a:rPr sz="1300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смены</a:t>
            </a:r>
            <a:r>
              <a:rPr sz="1300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бригада</a:t>
            </a:r>
            <a:r>
              <a:rPr sz="130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выполнила</a:t>
            </a:r>
            <a:r>
              <a:rPr sz="130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работы:</a:t>
            </a:r>
            <a:r>
              <a:rPr sz="130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подняли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при</a:t>
            </a:r>
            <a:r>
              <a:rPr sz="1300" spc="4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помощи</a:t>
            </a:r>
            <a:r>
              <a:rPr sz="1300" spc="4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крана</a:t>
            </a:r>
            <a:r>
              <a:rPr sz="1300" spc="4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песок</a:t>
            </a:r>
            <a:r>
              <a:rPr sz="1300" spc="4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300" spc="4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бадье</a:t>
            </a:r>
            <a:r>
              <a:rPr sz="1300" spc="4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1300" spc="4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верх</a:t>
            </a:r>
            <a:r>
              <a:rPr sz="1300" spc="4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строящегося</a:t>
            </a:r>
            <a:r>
              <a:rPr sz="1300" spc="4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здания,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железобетонную</a:t>
            </a:r>
            <a:r>
              <a:rPr sz="1300" spc="9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плиту</a:t>
            </a:r>
            <a:r>
              <a:rPr sz="1300" spc="45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перекрытия</a:t>
            </a:r>
            <a:r>
              <a:rPr sz="1300" spc="49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300" spc="8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установили</a:t>
            </a:r>
            <a:r>
              <a:rPr sz="1300" spc="8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1300" spc="4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бетонный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раствор,</a:t>
            </a:r>
            <a:r>
              <a:rPr sz="13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выработали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весь</a:t>
            </a:r>
            <a:r>
              <a:rPr sz="13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заготовленный</a:t>
            </a:r>
            <a:r>
              <a:rPr sz="13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раствор</a:t>
            </a:r>
            <a:r>
              <a:rPr sz="13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3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межплитные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Times New Roman"/>
                <a:cs typeface="Times New Roman"/>
              </a:rPr>
              <a:t>швы.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Для</a:t>
            </a:r>
            <a:r>
              <a:rPr sz="1300" spc="2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производства</a:t>
            </a:r>
            <a:r>
              <a:rPr sz="1300" spc="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погрузо-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разгрузочных</a:t>
            </a:r>
            <a:r>
              <a:rPr sz="1300" spc="2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работ</a:t>
            </a:r>
            <a:r>
              <a:rPr sz="1300" spc="2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между</a:t>
            </a:r>
            <a:r>
              <a:rPr sz="1300" spc="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бригадиром,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монтажниками</a:t>
            </a:r>
            <a:r>
              <a:rPr sz="13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3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машинистом</a:t>
            </a:r>
            <a:r>
              <a:rPr sz="13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крана</a:t>
            </a:r>
            <a:r>
              <a:rPr sz="1300" spc="3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имелась</a:t>
            </a:r>
            <a:r>
              <a:rPr sz="13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радиосвязь.</a:t>
            </a:r>
            <a:r>
              <a:rPr sz="13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Указанные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работы</a:t>
            </a:r>
            <a:r>
              <a:rPr sz="1300" spc="434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проводились</a:t>
            </a:r>
            <a:r>
              <a:rPr sz="1300" spc="4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300" spc="4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северной</a:t>
            </a:r>
            <a:r>
              <a:rPr sz="1300" spc="4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стороны</a:t>
            </a:r>
            <a:r>
              <a:rPr sz="1300" spc="4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примерно</a:t>
            </a:r>
            <a:r>
              <a:rPr sz="1300" spc="4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300" spc="4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середине</a:t>
            </a:r>
            <a:endParaRPr sz="1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2906" y="16840"/>
            <a:ext cx="1501775" cy="66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spc="-10" dirty="0"/>
              <a:t>РОСТЕХНАДЗОР</a:t>
            </a:r>
            <a:endParaRPr sz="1400"/>
          </a:p>
          <a:p>
            <a:pPr marL="149225" marR="145415" algn="ctr">
              <a:lnSpc>
                <a:spcPct val="100000"/>
              </a:lnSpc>
              <a:spcBef>
                <a:spcPts val="5"/>
              </a:spcBef>
            </a:pPr>
            <a:r>
              <a:rPr sz="1400" spc="-10" dirty="0"/>
              <a:t>Забайкальское Управление</a:t>
            </a:r>
            <a:endParaRPr sz="1400"/>
          </a:p>
        </p:txBody>
      </p:sp>
      <p:sp>
        <p:nvSpPr>
          <p:cNvPr id="3" name="object 3"/>
          <p:cNvSpPr txBox="1"/>
          <p:nvPr/>
        </p:nvSpPr>
        <p:spPr>
          <a:xfrm>
            <a:off x="3648202" y="8890"/>
            <a:ext cx="4686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Times New Roman"/>
                <a:cs typeface="Times New Roman"/>
              </a:rPr>
              <a:t>Аварийность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при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эксплуатации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башенных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кранов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35211" y="4893885"/>
            <a:ext cx="9525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5"/>
              </a:lnSpc>
            </a:pPr>
            <a:r>
              <a:rPr sz="15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742187"/>
            <a:ext cx="9107805" cy="4401820"/>
            <a:chOff x="0" y="742187"/>
            <a:chExt cx="9107805" cy="44018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42187"/>
              <a:ext cx="3820667" cy="440131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820668" y="742187"/>
              <a:ext cx="5287010" cy="1385570"/>
            </a:xfrm>
            <a:custGeom>
              <a:avLst/>
              <a:gdLst/>
              <a:ahLst/>
              <a:cxnLst/>
              <a:rect l="l" t="t" r="r" b="b"/>
              <a:pathLst>
                <a:path w="5287009" h="1385570">
                  <a:moveTo>
                    <a:pt x="5286755" y="0"/>
                  </a:moveTo>
                  <a:lnTo>
                    <a:pt x="0" y="0"/>
                  </a:lnTo>
                  <a:lnTo>
                    <a:pt x="0" y="1385316"/>
                  </a:lnTo>
                  <a:lnTo>
                    <a:pt x="5286755" y="1385316"/>
                  </a:lnTo>
                  <a:lnTo>
                    <a:pt x="52867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Примерно</a:t>
            </a:r>
            <a:r>
              <a:rPr spc="-55" dirty="0"/>
              <a:t> </a:t>
            </a:r>
            <a:r>
              <a:rPr dirty="0"/>
              <a:t>в</a:t>
            </a:r>
            <a:r>
              <a:rPr spc="-45" dirty="0"/>
              <a:t> </a:t>
            </a:r>
            <a:r>
              <a:rPr dirty="0"/>
              <a:t>11:30,</a:t>
            </a:r>
            <a:r>
              <a:rPr spc="-30" dirty="0"/>
              <a:t> </a:t>
            </a:r>
            <a:r>
              <a:rPr dirty="0"/>
              <a:t>под</a:t>
            </a:r>
            <a:r>
              <a:rPr spc="-50" dirty="0"/>
              <a:t> </a:t>
            </a:r>
            <a:r>
              <a:rPr spc="-10" dirty="0"/>
              <a:t>управлением</a:t>
            </a:r>
            <a:r>
              <a:rPr spc="-15" dirty="0"/>
              <a:t> </a:t>
            </a:r>
            <a:r>
              <a:rPr dirty="0"/>
              <a:t>машиниста</a:t>
            </a:r>
            <a:r>
              <a:rPr spc="-20" dirty="0"/>
              <a:t> </a:t>
            </a:r>
            <a:r>
              <a:rPr dirty="0"/>
              <a:t>стрела</a:t>
            </a:r>
            <a:r>
              <a:rPr spc="-20" dirty="0"/>
              <a:t> </a:t>
            </a:r>
            <a:r>
              <a:rPr dirty="0"/>
              <a:t>крана</a:t>
            </a:r>
            <a:r>
              <a:rPr spc="-35" dirty="0"/>
              <a:t> </a:t>
            </a:r>
            <a:r>
              <a:rPr dirty="0"/>
              <a:t>находилась</a:t>
            </a:r>
            <a:r>
              <a:rPr spc="210" dirty="0"/>
              <a:t> </a:t>
            </a:r>
            <a:r>
              <a:rPr spc="-25" dirty="0"/>
              <a:t>над </a:t>
            </a:r>
            <a:r>
              <a:rPr dirty="0"/>
              <a:t>местом</a:t>
            </a:r>
            <a:r>
              <a:rPr spc="5" dirty="0"/>
              <a:t> </a:t>
            </a:r>
            <a:r>
              <a:rPr spc="-10" dirty="0"/>
              <a:t>складирования</a:t>
            </a:r>
            <a:r>
              <a:rPr spc="-30" dirty="0"/>
              <a:t> </a:t>
            </a:r>
            <a:r>
              <a:rPr dirty="0"/>
              <a:t>строительных</a:t>
            </a:r>
            <a:r>
              <a:rPr spc="-25" dirty="0"/>
              <a:t> </a:t>
            </a:r>
            <a:r>
              <a:rPr spc="-10" dirty="0"/>
              <a:t>материалов,</a:t>
            </a:r>
            <a:r>
              <a:rPr dirty="0"/>
              <a:t> в</a:t>
            </a:r>
            <a:r>
              <a:rPr spc="-25" dirty="0"/>
              <a:t> </a:t>
            </a:r>
            <a:r>
              <a:rPr spc="-35" dirty="0"/>
              <a:t>т. </a:t>
            </a:r>
            <a:r>
              <a:rPr dirty="0"/>
              <a:t>ч.</a:t>
            </a:r>
            <a:r>
              <a:rPr spc="-15" dirty="0"/>
              <a:t> </a:t>
            </a:r>
            <a:r>
              <a:rPr dirty="0"/>
              <a:t>плит</a:t>
            </a:r>
            <a:r>
              <a:rPr spc="-45" dirty="0"/>
              <a:t> </a:t>
            </a:r>
            <a:r>
              <a:rPr dirty="0"/>
              <a:t>перекрытия</a:t>
            </a:r>
            <a:r>
              <a:rPr spc="-20" dirty="0"/>
              <a:t> </a:t>
            </a:r>
            <a:r>
              <a:rPr spc="-50" dirty="0"/>
              <a:t>и </a:t>
            </a:r>
            <a:r>
              <a:rPr dirty="0"/>
              <a:t>стеновых</a:t>
            </a:r>
            <a:r>
              <a:rPr spc="-25" dirty="0"/>
              <a:t> </a:t>
            </a:r>
            <a:r>
              <a:rPr dirty="0"/>
              <a:t>панелей,</a:t>
            </a:r>
            <a:r>
              <a:rPr spc="-30" dirty="0"/>
              <a:t> </a:t>
            </a:r>
            <a:r>
              <a:rPr spc="-10" dirty="0"/>
              <a:t>крюковая</a:t>
            </a:r>
            <a:r>
              <a:rPr spc="-25" dirty="0"/>
              <a:t> </a:t>
            </a:r>
            <a:r>
              <a:rPr dirty="0"/>
              <a:t>подвеска</a:t>
            </a:r>
            <a:r>
              <a:rPr spc="260" dirty="0"/>
              <a:t> </a:t>
            </a:r>
            <a:r>
              <a:rPr dirty="0"/>
              <a:t>в</a:t>
            </a:r>
            <a:r>
              <a:rPr spc="-35" dirty="0"/>
              <a:t> </a:t>
            </a:r>
            <a:r>
              <a:rPr dirty="0"/>
              <a:t>нижнем</a:t>
            </a:r>
            <a:r>
              <a:rPr spc="-55" dirty="0"/>
              <a:t> </a:t>
            </a:r>
            <a:r>
              <a:rPr spc="-10" dirty="0"/>
              <a:t>положении</a:t>
            </a:r>
            <a:r>
              <a:rPr spc="-65" dirty="0"/>
              <a:t> </a:t>
            </a:r>
            <a:r>
              <a:rPr dirty="0"/>
              <a:t>над</a:t>
            </a:r>
            <a:r>
              <a:rPr spc="-30" dirty="0"/>
              <a:t> </a:t>
            </a:r>
            <a:r>
              <a:rPr spc="-10" dirty="0"/>
              <a:t>плитами.</a:t>
            </a:r>
          </a:p>
          <a:p>
            <a:pPr marL="12700" marR="102870">
              <a:lnSpc>
                <a:spcPct val="100000"/>
              </a:lnSpc>
              <a:tabLst>
                <a:tab pos="469265" algn="l"/>
              </a:tabLst>
            </a:pPr>
            <a:r>
              <a:rPr spc="-10" dirty="0"/>
              <a:t>Возможно</a:t>
            </a:r>
            <a:r>
              <a:rPr spc="-15" dirty="0"/>
              <a:t> </a:t>
            </a:r>
            <a:r>
              <a:rPr spc="-10" dirty="0"/>
              <a:t>предполагалось</a:t>
            </a:r>
            <a:r>
              <a:rPr dirty="0"/>
              <a:t> зацепить</a:t>
            </a:r>
            <a:r>
              <a:rPr spc="-5" dirty="0"/>
              <a:t> </a:t>
            </a:r>
            <a:r>
              <a:rPr dirty="0"/>
              <a:t>и</a:t>
            </a:r>
            <a:r>
              <a:rPr spc="-10" dirty="0"/>
              <a:t> поднять</a:t>
            </a:r>
            <a:r>
              <a:rPr spc="-30" dirty="0"/>
              <a:t> </a:t>
            </a:r>
            <a:r>
              <a:rPr dirty="0"/>
              <a:t>одну</a:t>
            </a:r>
            <a:r>
              <a:rPr spc="-5" dirty="0"/>
              <a:t> </a:t>
            </a:r>
            <a:r>
              <a:rPr dirty="0"/>
              <a:t>из</a:t>
            </a:r>
            <a:r>
              <a:rPr spc="-20" dirty="0"/>
              <a:t> </a:t>
            </a:r>
            <a:r>
              <a:rPr dirty="0"/>
              <a:t>плит</a:t>
            </a:r>
            <a:r>
              <a:rPr spc="-25" dirty="0"/>
              <a:t> </a:t>
            </a:r>
            <a:r>
              <a:rPr dirty="0"/>
              <a:t>на</a:t>
            </a:r>
            <a:r>
              <a:rPr spc="-5" dirty="0"/>
              <a:t> </a:t>
            </a:r>
            <a:r>
              <a:rPr dirty="0"/>
              <a:t>8-й этаж, </a:t>
            </a:r>
            <a:r>
              <a:rPr spc="-50" dirty="0"/>
              <a:t>к </a:t>
            </a:r>
            <a:r>
              <a:rPr dirty="0"/>
              <a:t>месту</a:t>
            </a:r>
            <a:r>
              <a:rPr spc="-20" dirty="0"/>
              <a:t> </a:t>
            </a:r>
            <a:r>
              <a:rPr dirty="0"/>
              <a:t>монтажных</a:t>
            </a:r>
            <a:r>
              <a:rPr spc="-40" dirty="0"/>
              <a:t> </a:t>
            </a:r>
            <a:r>
              <a:rPr spc="-20" dirty="0"/>
              <a:t>работ,</a:t>
            </a:r>
            <a:r>
              <a:rPr spc="-40" dirty="0"/>
              <a:t> </a:t>
            </a:r>
            <a:r>
              <a:rPr dirty="0"/>
              <a:t>совершал</a:t>
            </a:r>
            <a:r>
              <a:rPr spc="-15" dirty="0"/>
              <a:t> </a:t>
            </a:r>
            <a:r>
              <a:rPr dirty="0"/>
              <a:t>движение</a:t>
            </a:r>
            <a:r>
              <a:rPr spc="-55" dirty="0"/>
              <a:t> </a:t>
            </a:r>
            <a:r>
              <a:rPr spc="-20" dirty="0"/>
              <a:t>ходом</a:t>
            </a:r>
            <a:r>
              <a:rPr spc="-40" dirty="0"/>
              <a:t> </a:t>
            </a:r>
            <a:r>
              <a:rPr dirty="0"/>
              <a:t>крана</a:t>
            </a:r>
            <a:r>
              <a:rPr spc="-40" dirty="0"/>
              <a:t> </a:t>
            </a:r>
            <a:r>
              <a:rPr dirty="0"/>
              <a:t>в</a:t>
            </a:r>
            <a:r>
              <a:rPr spc="-40" dirty="0"/>
              <a:t> </a:t>
            </a:r>
            <a:r>
              <a:rPr dirty="0"/>
              <a:t>южную</a:t>
            </a:r>
            <a:r>
              <a:rPr spc="-15" dirty="0"/>
              <a:t> </a:t>
            </a:r>
            <a:r>
              <a:rPr spc="-10" dirty="0"/>
              <a:t>сторону где</a:t>
            </a:r>
            <a:r>
              <a:rPr spc="-55" dirty="0"/>
              <a:t> </a:t>
            </a:r>
            <a:r>
              <a:rPr dirty="0"/>
              <a:t>отсутствовали</a:t>
            </a:r>
            <a:r>
              <a:rPr spc="250" dirty="0"/>
              <a:t> </a:t>
            </a:r>
            <a:r>
              <a:rPr spc="-10" dirty="0"/>
              <a:t>тупиковые</a:t>
            </a:r>
            <a:r>
              <a:rPr spc="-35" dirty="0"/>
              <a:t> </a:t>
            </a:r>
            <a:r>
              <a:rPr dirty="0"/>
              <a:t>упоры.</a:t>
            </a:r>
            <a:r>
              <a:rPr spc="-25" dirty="0"/>
              <a:t> </a:t>
            </a:r>
            <a:r>
              <a:rPr dirty="0"/>
              <a:t>Кран</a:t>
            </a:r>
            <a:r>
              <a:rPr spc="-50" dirty="0"/>
              <a:t> </a:t>
            </a:r>
            <a:r>
              <a:rPr dirty="0"/>
              <a:t>выехал</a:t>
            </a:r>
            <a:r>
              <a:rPr spc="-45" dirty="0"/>
              <a:t> </a:t>
            </a:r>
            <a:r>
              <a:rPr dirty="0"/>
              <a:t>за</a:t>
            </a:r>
            <a:r>
              <a:rPr spc="-45" dirty="0"/>
              <a:t> </a:t>
            </a:r>
            <a:r>
              <a:rPr dirty="0"/>
              <a:t>пределы</a:t>
            </a:r>
            <a:r>
              <a:rPr spc="-40" dirty="0"/>
              <a:t> </a:t>
            </a:r>
            <a:r>
              <a:rPr spc="-10" dirty="0"/>
              <a:t>рельсового </a:t>
            </a:r>
            <a:r>
              <a:rPr spc="-20" dirty="0"/>
              <a:t>пути</a:t>
            </a:r>
            <a:r>
              <a:rPr dirty="0"/>
              <a:t>	и</a:t>
            </a:r>
            <a:r>
              <a:rPr spc="-30" dirty="0"/>
              <a:t> </a:t>
            </a:r>
            <a:r>
              <a:rPr dirty="0"/>
              <a:t>потеряв</a:t>
            </a:r>
            <a:r>
              <a:rPr spc="240" dirty="0"/>
              <a:t> </a:t>
            </a:r>
            <a:r>
              <a:rPr dirty="0"/>
              <a:t>устойчивость,</a:t>
            </a:r>
            <a:r>
              <a:rPr spc="135" dirty="0"/>
              <a:t>  </a:t>
            </a:r>
            <a:r>
              <a:rPr dirty="0"/>
              <a:t>упал</a:t>
            </a:r>
            <a:r>
              <a:rPr spc="290" dirty="0"/>
              <a:t> </a:t>
            </a:r>
            <a:r>
              <a:rPr dirty="0"/>
              <a:t>на</a:t>
            </a:r>
            <a:r>
              <a:rPr spc="-35" dirty="0"/>
              <a:t> </a:t>
            </a:r>
            <a:r>
              <a:rPr spc="-10" dirty="0"/>
              <a:t>землю.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3820667" y="501141"/>
            <a:ext cx="5323840" cy="4642485"/>
            <a:chOff x="3820667" y="501141"/>
            <a:chExt cx="5323840" cy="464248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0667" y="2063495"/>
              <a:ext cx="5323332" cy="308000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463795" y="507491"/>
              <a:ext cx="3865245" cy="198120"/>
            </a:xfrm>
            <a:custGeom>
              <a:avLst/>
              <a:gdLst/>
              <a:ahLst/>
              <a:cxnLst/>
              <a:rect l="l" t="t" r="r" b="b"/>
              <a:pathLst>
                <a:path w="3865245" h="198120">
                  <a:moveTo>
                    <a:pt x="3864863" y="0"/>
                  </a:moveTo>
                  <a:lnTo>
                    <a:pt x="0" y="0"/>
                  </a:lnTo>
                  <a:lnTo>
                    <a:pt x="0" y="198120"/>
                  </a:lnTo>
                  <a:lnTo>
                    <a:pt x="3864863" y="198120"/>
                  </a:lnTo>
                  <a:lnTo>
                    <a:pt x="386486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63795" y="507491"/>
              <a:ext cx="3865245" cy="198120"/>
            </a:xfrm>
            <a:custGeom>
              <a:avLst/>
              <a:gdLst/>
              <a:ahLst/>
              <a:cxnLst/>
              <a:rect l="l" t="t" r="r" b="b"/>
              <a:pathLst>
                <a:path w="3865245" h="198120">
                  <a:moveTo>
                    <a:pt x="0" y="198120"/>
                  </a:moveTo>
                  <a:lnTo>
                    <a:pt x="3864863" y="198120"/>
                  </a:lnTo>
                  <a:lnTo>
                    <a:pt x="3864863" y="0"/>
                  </a:lnTo>
                  <a:lnTo>
                    <a:pt x="0" y="0"/>
                  </a:lnTo>
                  <a:lnTo>
                    <a:pt x="0" y="19812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506973" y="474980"/>
            <a:ext cx="178053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Обстоятельства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аварии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2906" y="16840"/>
            <a:ext cx="150177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/>
              <a:t>РОСТЕХНАДЗОР</a:t>
            </a:r>
            <a:endParaRPr sz="1400"/>
          </a:p>
        </p:txBody>
      </p:sp>
      <p:sp>
        <p:nvSpPr>
          <p:cNvPr id="3" name="object 3"/>
          <p:cNvSpPr txBox="1"/>
          <p:nvPr/>
        </p:nvSpPr>
        <p:spPr>
          <a:xfrm>
            <a:off x="4834890" y="118109"/>
            <a:ext cx="20669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latin typeface="Times New Roman"/>
                <a:cs typeface="Times New Roman"/>
              </a:rPr>
              <a:t>Обстоятельства</a:t>
            </a:r>
            <a:r>
              <a:rPr sz="1500" b="1" spc="5" dirty="0">
                <a:latin typeface="Times New Roman"/>
                <a:cs typeface="Times New Roman"/>
              </a:rPr>
              <a:t> </a:t>
            </a:r>
            <a:r>
              <a:rPr sz="1500" b="1" spc="-10" dirty="0">
                <a:latin typeface="Times New Roman"/>
                <a:cs typeface="Times New Roman"/>
              </a:rPr>
              <a:t>аварии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25483" y="4893885"/>
            <a:ext cx="9525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5"/>
              </a:lnSpc>
            </a:pPr>
            <a:r>
              <a:rPr sz="15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3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736091"/>
            <a:ext cx="9144000" cy="4407535"/>
            <a:chOff x="0" y="736091"/>
            <a:chExt cx="9144000" cy="440753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37303" y="736091"/>
              <a:ext cx="4806696" cy="440740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736091"/>
              <a:ext cx="4337685" cy="4407535"/>
            </a:xfrm>
            <a:custGeom>
              <a:avLst/>
              <a:gdLst/>
              <a:ahLst/>
              <a:cxnLst/>
              <a:rect l="l" t="t" r="r" b="b"/>
              <a:pathLst>
                <a:path w="4337685" h="4407535">
                  <a:moveTo>
                    <a:pt x="4337304" y="0"/>
                  </a:moveTo>
                  <a:lnTo>
                    <a:pt x="0" y="0"/>
                  </a:lnTo>
                  <a:lnTo>
                    <a:pt x="0" y="4407408"/>
                  </a:lnTo>
                  <a:lnTo>
                    <a:pt x="4337304" y="4407408"/>
                  </a:lnTo>
                  <a:lnTo>
                    <a:pt x="433730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8739" y="230886"/>
            <a:ext cx="4181475" cy="4766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42365" marR="1951355" indent="-11938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Times New Roman"/>
                <a:cs typeface="Times New Roman"/>
              </a:rPr>
              <a:t>Забайкальское Управление</a:t>
            </a:r>
            <a:endParaRPr sz="1400">
              <a:latin typeface="Times New Roman"/>
              <a:cs typeface="Times New Roman"/>
            </a:endParaRPr>
          </a:p>
          <a:p>
            <a:pPr marL="12700" marR="6350" indent="234315" algn="just">
              <a:lnSpc>
                <a:spcPct val="100699"/>
              </a:lnSpc>
              <a:spcBef>
                <a:spcPts val="790"/>
              </a:spcBef>
            </a:pPr>
            <a:r>
              <a:rPr sz="1150" dirty="0">
                <a:latin typeface="Times New Roman"/>
                <a:cs typeface="Times New Roman"/>
              </a:rPr>
              <a:t>При</a:t>
            </a:r>
            <a:r>
              <a:rPr sz="1150" spc="-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падении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стрела</a:t>
            </a:r>
            <a:r>
              <a:rPr sz="1150" spc="2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в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корневой части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оторвалась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от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башни </a:t>
            </a:r>
            <a:r>
              <a:rPr sz="1150" spc="-50" dirty="0">
                <a:latin typeface="Times New Roman"/>
                <a:cs typeface="Times New Roman"/>
              </a:rPr>
              <a:t>и </a:t>
            </a:r>
            <a:r>
              <a:rPr sz="1150" dirty="0">
                <a:latin typeface="Times New Roman"/>
                <a:cs typeface="Times New Roman"/>
              </a:rPr>
              <a:t>упала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примерно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4-</a:t>
            </a:r>
            <a:r>
              <a:rPr sz="1150" dirty="0">
                <a:latin typeface="Times New Roman"/>
                <a:cs typeface="Times New Roman"/>
              </a:rPr>
              <a:t>5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метрах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от</a:t>
            </a:r>
            <a:r>
              <a:rPr sz="1150" spc="204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башни,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параллельно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ей,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кабина </a:t>
            </a:r>
            <a:r>
              <a:rPr sz="1150" dirty="0">
                <a:latin typeface="Times New Roman"/>
                <a:cs typeface="Times New Roman"/>
              </a:rPr>
              <a:t>конструктивно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находится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внутри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башни</a:t>
            </a:r>
            <a:r>
              <a:rPr sz="1150" spc="-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и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упала задней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частью </a:t>
            </a:r>
            <a:r>
              <a:rPr sz="1150" spc="-25" dirty="0">
                <a:latin typeface="Times New Roman"/>
                <a:cs typeface="Times New Roman"/>
              </a:rPr>
              <a:t>на </a:t>
            </a:r>
            <a:r>
              <a:rPr sz="1150" dirty="0">
                <a:latin typeface="Times New Roman"/>
                <a:cs typeface="Times New Roman"/>
              </a:rPr>
              <a:t>землю.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Бетонные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блоки</a:t>
            </a:r>
            <a:r>
              <a:rPr sz="1150" spc="-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противовеса</a:t>
            </a:r>
            <a:r>
              <a:rPr sz="1150" spc="-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вышли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из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посадочного</a:t>
            </a:r>
            <a:r>
              <a:rPr sz="1150" spc="-10" dirty="0">
                <a:latin typeface="Times New Roman"/>
                <a:cs typeface="Times New Roman"/>
              </a:rPr>
              <a:t> места </a:t>
            </a:r>
            <a:r>
              <a:rPr sz="1150" dirty="0">
                <a:latin typeface="Times New Roman"/>
                <a:cs typeface="Times New Roman"/>
              </a:rPr>
              <a:t>и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упали на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землю.</a:t>
            </a:r>
            <a:endParaRPr sz="1150">
              <a:latin typeface="Times New Roman"/>
              <a:cs typeface="Times New Roman"/>
            </a:endParaRPr>
          </a:p>
          <a:p>
            <a:pPr marL="12700" marR="5080" indent="182880" algn="just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В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результате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осмотра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места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происшествия,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элементов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крана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и </a:t>
            </a:r>
            <a:r>
              <a:rPr sz="1150" dirty="0">
                <a:latin typeface="Times New Roman"/>
                <a:cs typeface="Times New Roman"/>
              </a:rPr>
              <a:t>рельсового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пути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установлено: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отсутствует</a:t>
            </a:r>
            <a:r>
              <a:rPr sz="1150" spc="3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редуктор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(1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из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2)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хода </a:t>
            </a:r>
            <a:r>
              <a:rPr sz="1150" dirty="0">
                <a:latin typeface="Times New Roman"/>
                <a:cs typeface="Times New Roman"/>
              </a:rPr>
              <a:t>крана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снятого</a:t>
            </a:r>
            <a:r>
              <a:rPr sz="1150" spc="3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ранее</a:t>
            </a:r>
            <a:r>
              <a:rPr sz="1150" spc="3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в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связи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с</a:t>
            </a:r>
            <a:r>
              <a:rPr sz="1150" spc="2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ремонтом</a:t>
            </a:r>
            <a:r>
              <a:rPr sz="1150" spc="29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электродвигателя,</a:t>
            </a:r>
            <a:r>
              <a:rPr sz="1150" spc="28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а </a:t>
            </a:r>
            <a:r>
              <a:rPr sz="1150" dirty="0">
                <a:latin typeface="Times New Roman"/>
                <a:cs typeface="Times New Roman"/>
              </a:rPr>
              <a:t>также</a:t>
            </a:r>
            <a:r>
              <a:rPr sz="1150" spc="3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отсутствует</a:t>
            </a:r>
            <a:r>
              <a:rPr sz="1150" spc="3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концевой</a:t>
            </a:r>
            <a:r>
              <a:rPr sz="1150" spc="3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выключатель</a:t>
            </a:r>
            <a:r>
              <a:rPr sz="1150" spc="3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ходовой</a:t>
            </a:r>
            <a:r>
              <a:rPr sz="1150" spc="3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тележки</a:t>
            </a:r>
            <a:r>
              <a:rPr sz="1150" spc="36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и </a:t>
            </a:r>
            <a:r>
              <a:rPr sz="1150" dirty="0">
                <a:latin typeface="Times New Roman"/>
                <a:cs typeface="Times New Roman"/>
              </a:rPr>
              <a:t>тормозной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механизм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хода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крана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идущие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в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сборе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с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редуктором </a:t>
            </a:r>
            <a:r>
              <a:rPr sz="1150" dirty="0">
                <a:latin typeface="Times New Roman"/>
                <a:cs typeface="Times New Roman"/>
              </a:rPr>
              <a:t>хода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крана,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2</a:t>
            </a:r>
            <a:r>
              <a:rPr sz="1150" spc="-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тупиковых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упора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(южная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сторона)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лежали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на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земле, </a:t>
            </a:r>
            <a:r>
              <a:rPr sz="1150" dirty="0">
                <a:latin typeface="Times New Roman"/>
                <a:cs typeface="Times New Roman"/>
              </a:rPr>
              <a:t>в</a:t>
            </a:r>
            <a:r>
              <a:rPr sz="1150" spc="3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метре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от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концов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рельсового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пути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к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центру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пути,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в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связи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с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ранее </a:t>
            </a:r>
            <a:r>
              <a:rPr sz="1150" dirty="0">
                <a:latin typeface="Times New Roman"/>
                <a:cs typeface="Times New Roman"/>
              </a:rPr>
              <a:t>произведенным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демонтажном.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Отломлен</a:t>
            </a:r>
            <a:r>
              <a:rPr sz="1150" spc="254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кусок</a:t>
            </a:r>
            <a:r>
              <a:rPr sz="1150" spc="2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рельса</a:t>
            </a:r>
            <a:r>
              <a:rPr sz="1150" spc="26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длиной </a:t>
            </a:r>
            <a:r>
              <a:rPr sz="1150" dirty="0">
                <a:latin typeface="Times New Roman"/>
                <a:cs typeface="Times New Roman"/>
              </a:rPr>
              <a:t>около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15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см.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от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конца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ближнего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рельса</a:t>
            </a:r>
            <a:r>
              <a:rPr sz="1150" spc="32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к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зданию,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в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результате </a:t>
            </a:r>
            <a:r>
              <a:rPr sz="1150" dirty="0">
                <a:latin typeface="Times New Roman"/>
                <a:cs typeface="Times New Roman"/>
              </a:rPr>
              <a:t>падения</a:t>
            </a:r>
            <a:r>
              <a:rPr sz="1150" spc="13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крана,</a:t>
            </a:r>
            <a:r>
              <a:rPr sz="1150" spc="350" dirty="0">
                <a:latin typeface="Times New Roman"/>
                <a:cs typeface="Times New Roman"/>
              </a:rPr>
              <a:t>    </a:t>
            </a:r>
            <a:r>
              <a:rPr sz="1150" dirty="0">
                <a:latin typeface="Times New Roman"/>
                <a:cs typeface="Times New Roman"/>
              </a:rPr>
              <a:t>вышеназванная</a:t>
            </a:r>
            <a:r>
              <a:rPr sz="1150" spc="14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часть</a:t>
            </a:r>
            <a:r>
              <a:rPr sz="1150" spc="13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рельса</a:t>
            </a:r>
            <a:r>
              <a:rPr sz="1150" spc="14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была</a:t>
            </a:r>
            <a:r>
              <a:rPr sz="1150" spc="140" dirty="0">
                <a:latin typeface="Times New Roman"/>
                <a:cs typeface="Times New Roman"/>
              </a:rPr>
              <a:t>  </a:t>
            </a:r>
            <a:r>
              <a:rPr sz="1150" spc="-10" dirty="0">
                <a:latin typeface="Times New Roman"/>
                <a:cs typeface="Times New Roman"/>
              </a:rPr>
              <a:t>ранее </a:t>
            </a:r>
            <a:r>
              <a:rPr sz="1150" dirty="0">
                <a:latin typeface="Times New Roman"/>
                <a:cs typeface="Times New Roman"/>
              </a:rPr>
              <a:t>надломлена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(т.е.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имела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трещину),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по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следу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коррозии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на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торцевой </a:t>
            </a:r>
            <a:r>
              <a:rPr sz="1150" dirty="0">
                <a:latin typeface="Times New Roman"/>
                <a:cs typeface="Times New Roman"/>
              </a:rPr>
              <a:t>стороне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рельса.</a:t>
            </a:r>
            <a:r>
              <a:rPr sz="1150" spc="28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Тупиковые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упоры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на рельсовом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пути</a:t>
            </a:r>
            <a:r>
              <a:rPr sz="1150" spc="-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с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«севера» </a:t>
            </a:r>
            <a:r>
              <a:rPr sz="1150" dirty="0">
                <a:latin typeface="Times New Roman"/>
                <a:cs typeface="Times New Roman"/>
              </a:rPr>
              <a:t>находятся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в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крайнем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положении,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один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из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них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ближний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к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зданию </a:t>
            </a:r>
            <a:r>
              <a:rPr sz="1150" dirty="0">
                <a:latin typeface="Times New Roman"/>
                <a:cs typeface="Times New Roman"/>
              </a:rPr>
              <a:t>находится</a:t>
            </a:r>
            <a:r>
              <a:rPr sz="1150" spc="14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за</a:t>
            </a:r>
            <a:r>
              <a:rPr sz="1150" spc="15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габаритами</a:t>
            </a:r>
            <a:r>
              <a:rPr sz="1150" spc="15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рельса</a:t>
            </a:r>
            <a:r>
              <a:rPr sz="1150" spc="15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(точка</a:t>
            </a:r>
            <a:r>
              <a:rPr sz="1150" spc="16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крепления</a:t>
            </a:r>
            <a:r>
              <a:rPr sz="1150" spc="14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висит</a:t>
            </a:r>
            <a:r>
              <a:rPr sz="1150" spc="155" dirty="0">
                <a:latin typeface="Times New Roman"/>
                <a:cs typeface="Times New Roman"/>
              </a:rPr>
              <a:t>  </a:t>
            </a:r>
            <a:r>
              <a:rPr sz="1150" spc="-50" dirty="0">
                <a:latin typeface="Times New Roman"/>
                <a:cs typeface="Times New Roman"/>
              </a:rPr>
              <a:t>в </a:t>
            </a:r>
            <a:r>
              <a:rPr sz="1150" dirty="0">
                <a:latin typeface="Times New Roman"/>
                <a:cs typeface="Times New Roman"/>
              </a:rPr>
              <a:t>воздухе),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тупиковые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упоры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смещены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в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процессе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работы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крана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со </a:t>
            </a:r>
            <a:r>
              <a:rPr sz="1150" dirty="0">
                <a:latin typeface="Times New Roman"/>
                <a:cs typeface="Times New Roman"/>
              </a:rPr>
              <a:t>своих</a:t>
            </a:r>
            <a:r>
              <a:rPr sz="1150" spc="39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посадочных</a:t>
            </a:r>
            <a:r>
              <a:rPr sz="1150" spc="39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мест,</a:t>
            </a:r>
            <a:r>
              <a:rPr sz="1150" spc="39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видны</a:t>
            </a:r>
            <a:r>
              <a:rPr sz="1150" spc="39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следы</a:t>
            </a:r>
            <a:r>
              <a:rPr sz="1150" spc="400" dirty="0">
                <a:latin typeface="Times New Roman"/>
                <a:cs typeface="Times New Roman"/>
              </a:rPr>
              <a:t>  </a:t>
            </a:r>
            <a:r>
              <a:rPr sz="1150" spc="-10" dirty="0">
                <a:latin typeface="Times New Roman"/>
                <a:cs typeface="Times New Roman"/>
              </a:rPr>
              <a:t>первоначального </a:t>
            </a:r>
            <a:r>
              <a:rPr sz="1150" dirty="0">
                <a:latin typeface="Times New Roman"/>
                <a:cs typeface="Times New Roman"/>
              </a:rPr>
              <a:t>положения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на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рельсах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по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следам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ржавчины,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на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расстоянии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155см </a:t>
            </a:r>
            <a:r>
              <a:rPr sz="1150" dirty="0">
                <a:latin typeface="Times New Roman"/>
                <a:cs typeface="Times New Roman"/>
              </a:rPr>
              <a:t>от</a:t>
            </a:r>
            <a:r>
              <a:rPr sz="1150" spc="3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конца</a:t>
            </a:r>
            <a:r>
              <a:rPr sz="1150" spc="3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рельс.</a:t>
            </a:r>
            <a:r>
              <a:rPr sz="1150" spc="380" dirty="0">
                <a:latin typeface="Times New Roman"/>
                <a:cs typeface="Times New Roman"/>
              </a:rPr>
              <a:t>    </a:t>
            </a:r>
            <a:r>
              <a:rPr sz="1150" dirty="0">
                <a:latin typeface="Times New Roman"/>
                <a:cs typeface="Times New Roman"/>
              </a:rPr>
              <a:t>Стрела</a:t>
            </a:r>
            <a:r>
              <a:rPr sz="1150" spc="4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и</a:t>
            </a:r>
            <a:r>
              <a:rPr sz="1150" spc="3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секции</a:t>
            </a:r>
            <a:r>
              <a:rPr sz="1150" spc="3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башни</a:t>
            </a:r>
            <a:r>
              <a:rPr sz="1150" spc="37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деформированы, </a:t>
            </a:r>
            <a:r>
              <a:rPr sz="1150" dirty="0">
                <a:latin typeface="Times New Roman"/>
                <a:cs typeface="Times New Roman"/>
              </a:rPr>
              <a:t>лопнули</a:t>
            </a:r>
            <a:r>
              <a:rPr sz="1150" spc="-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по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сварным</a:t>
            </a:r>
            <a:r>
              <a:rPr sz="1150" spc="-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швам</a:t>
            </a:r>
            <a:r>
              <a:rPr sz="1150" spc="-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соединения</a:t>
            </a:r>
            <a:r>
              <a:rPr sz="1150" spc="-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раскосов</a:t>
            </a:r>
            <a:r>
              <a:rPr sz="1150" spc="-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башни</a:t>
            </a:r>
            <a:r>
              <a:rPr sz="1150" spc="-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и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стоек.</a:t>
            </a:r>
            <a:endParaRPr sz="1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Обстоятельства</a:t>
            </a:r>
            <a:r>
              <a:rPr spc="5" dirty="0"/>
              <a:t> </a:t>
            </a:r>
            <a:r>
              <a:rPr spc="-10" dirty="0"/>
              <a:t>аварии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25483" y="4893885"/>
            <a:ext cx="9525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5"/>
              </a:lnSpc>
            </a:pPr>
            <a:r>
              <a:rPr sz="15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3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726946"/>
            <a:ext cx="9144000" cy="4417060"/>
            <a:chOff x="0" y="726946"/>
            <a:chExt cx="9144000" cy="44170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79876" y="726946"/>
              <a:ext cx="5564124" cy="441655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736092"/>
              <a:ext cx="3558540" cy="3831590"/>
            </a:xfrm>
            <a:custGeom>
              <a:avLst/>
              <a:gdLst/>
              <a:ahLst/>
              <a:cxnLst/>
              <a:rect l="l" t="t" r="r" b="b"/>
              <a:pathLst>
                <a:path w="3558540" h="3831590">
                  <a:moveTo>
                    <a:pt x="3558540" y="0"/>
                  </a:moveTo>
                  <a:lnTo>
                    <a:pt x="0" y="0"/>
                  </a:lnTo>
                  <a:lnTo>
                    <a:pt x="0" y="3831336"/>
                  </a:lnTo>
                  <a:lnTo>
                    <a:pt x="3558540" y="3831336"/>
                  </a:lnTo>
                  <a:lnTo>
                    <a:pt x="355854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70763" y="16840"/>
            <a:ext cx="2364740" cy="974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1015" algn="ctr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Times New Roman"/>
                <a:cs typeface="Times New Roman"/>
              </a:rPr>
              <a:t>РОСТЕХНАДЗОР</a:t>
            </a:r>
            <a:endParaRPr sz="1400">
              <a:latin typeface="Times New Roman"/>
              <a:cs typeface="Times New Roman"/>
            </a:endParaRPr>
          </a:p>
          <a:p>
            <a:pPr marL="831850" marR="326390" algn="ctr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latin typeface="Times New Roman"/>
                <a:cs typeface="Times New Roman"/>
              </a:rPr>
              <a:t>Забайкальское Управление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  <a:tabLst>
                <a:tab pos="942340" algn="l"/>
                <a:tab pos="1437640" algn="l"/>
                <a:tab pos="2123440" algn="l"/>
              </a:tabLst>
            </a:pPr>
            <a:r>
              <a:rPr sz="1350" spc="-10" dirty="0">
                <a:latin typeface="Times New Roman"/>
                <a:cs typeface="Times New Roman"/>
              </a:rPr>
              <a:t>Башенный</a:t>
            </a:r>
            <a:r>
              <a:rPr sz="1350" dirty="0">
                <a:latin typeface="Times New Roman"/>
                <a:cs typeface="Times New Roman"/>
              </a:rPr>
              <a:t>	</a:t>
            </a:r>
            <a:r>
              <a:rPr sz="1350" spc="-20" dirty="0">
                <a:latin typeface="Times New Roman"/>
                <a:cs typeface="Times New Roman"/>
              </a:rPr>
              <a:t>кран</a:t>
            </a:r>
            <a:r>
              <a:rPr sz="1350" dirty="0">
                <a:latin typeface="Times New Roman"/>
                <a:cs typeface="Times New Roman"/>
              </a:rPr>
              <a:t>	</a:t>
            </a:r>
            <a:r>
              <a:rPr sz="1350" spc="-10" dirty="0">
                <a:latin typeface="Times New Roman"/>
                <a:cs typeface="Times New Roman"/>
              </a:rPr>
              <a:t>КБ-</a:t>
            </a:r>
            <a:r>
              <a:rPr sz="1350" spc="-25" dirty="0">
                <a:latin typeface="Times New Roman"/>
                <a:cs typeface="Times New Roman"/>
              </a:rPr>
              <a:t>503</a:t>
            </a:r>
            <a:r>
              <a:rPr sz="1350" dirty="0">
                <a:latin typeface="Times New Roman"/>
                <a:cs typeface="Times New Roman"/>
              </a:rPr>
              <a:t>	</a:t>
            </a:r>
            <a:r>
              <a:rPr sz="1350" spc="-25" dirty="0">
                <a:latin typeface="Times New Roman"/>
                <a:cs typeface="Times New Roman"/>
              </a:rPr>
              <a:t>Б.2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758443"/>
            <a:ext cx="3401695" cy="44259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2688590">
              <a:lnSpc>
                <a:spcPct val="102200"/>
              </a:lnSpc>
              <a:spcBef>
                <a:spcPts val="70"/>
              </a:spcBef>
            </a:pPr>
            <a:r>
              <a:rPr sz="1350" spc="-10" dirty="0">
                <a:latin typeface="Times New Roman"/>
                <a:cs typeface="Times New Roman"/>
              </a:rPr>
              <a:t>зав.№640 </a:t>
            </a:r>
            <a:r>
              <a:rPr sz="1350" dirty="0">
                <a:latin typeface="Times New Roman"/>
                <a:cs typeface="Times New Roman"/>
              </a:rPr>
              <a:t>приобретен</a:t>
            </a:r>
            <a:r>
              <a:rPr sz="1350" spc="40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по</a:t>
            </a:r>
            <a:r>
              <a:rPr sz="1350" spc="400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договору</a:t>
            </a:r>
            <a:r>
              <a:rPr sz="1350" spc="400" dirty="0">
                <a:latin typeface="Times New Roman"/>
                <a:cs typeface="Times New Roman"/>
              </a:rPr>
              <a:t> </a:t>
            </a:r>
            <a:r>
              <a:rPr sz="1350" spc="-10" dirty="0">
                <a:latin typeface="Times New Roman"/>
                <a:cs typeface="Times New Roman"/>
              </a:rPr>
              <a:t>купли-</a:t>
            </a:r>
            <a:r>
              <a:rPr sz="1350" dirty="0">
                <a:latin typeface="Times New Roman"/>
                <a:cs typeface="Times New Roman"/>
              </a:rPr>
              <a:t>продажи</a:t>
            </a:r>
            <a:r>
              <a:rPr sz="1350" spc="390" dirty="0">
                <a:latin typeface="Times New Roman"/>
                <a:cs typeface="Times New Roman"/>
              </a:rPr>
              <a:t> </a:t>
            </a:r>
            <a:r>
              <a:rPr sz="1350" spc="-35" dirty="0">
                <a:latin typeface="Times New Roman"/>
                <a:cs typeface="Times New Roman"/>
              </a:rPr>
              <a:t>от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1174191"/>
            <a:ext cx="885825" cy="4387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20" dirty="0">
                <a:latin typeface="Times New Roman"/>
                <a:cs typeface="Times New Roman"/>
              </a:rPr>
              <a:t>11.06.2021г.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50" spc="-10" dirty="0">
                <a:latin typeface="Times New Roman"/>
                <a:cs typeface="Times New Roman"/>
              </a:rPr>
              <a:t>покупатель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27556" y="1174191"/>
            <a:ext cx="897890" cy="4387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0" dirty="0">
                <a:latin typeface="Times New Roman"/>
                <a:cs typeface="Times New Roman"/>
              </a:rPr>
              <a:t>«Продавец»</a:t>
            </a:r>
            <a:endParaRPr sz="1350">
              <a:latin typeface="Times New Roman"/>
              <a:cs typeface="Times New Roman"/>
            </a:endParaRPr>
          </a:p>
          <a:p>
            <a:pPr marL="95885">
              <a:lnSpc>
                <a:spcPct val="100000"/>
              </a:lnSpc>
              <a:spcBef>
                <a:spcPts val="5"/>
              </a:spcBef>
              <a:tabLst>
                <a:tab pos="463550" algn="l"/>
              </a:tabLst>
            </a:pPr>
            <a:r>
              <a:rPr sz="1350" spc="-50" dirty="0">
                <a:latin typeface="Times New Roman"/>
                <a:cs typeface="Times New Roman"/>
              </a:rPr>
              <a:t>-</a:t>
            </a:r>
            <a:r>
              <a:rPr sz="1350" dirty="0">
                <a:latin typeface="Times New Roman"/>
                <a:cs typeface="Times New Roman"/>
              </a:rPr>
              <a:t>	</a:t>
            </a:r>
            <a:r>
              <a:rPr sz="1350" spc="-25" dirty="0">
                <a:latin typeface="Times New Roman"/>
                <a:cs typeface="Times New Roman"/>
              </a:rPr>
              <a:t>ООО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86685" y="1174191"/>
            <a:ext cx="1294130" cy="4387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latin typeface="Times New Roman"/>
                <a:cs typeface="Times New Roman"/>
              </a:rPr>
              <a:t>гражданин</a:t>
            </a:r>
            <a:r>
              <a:rPr sz="1350" spc="380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М.</a:t>
            </a:r>
            <a:r>
              <a:rPr sz="1350" spc="370" dirty="0">
                <a:latin typeface="Times New Roman"/>
                <a:cs typeface="Times New Roman"/>
              </a:rPr>
              <a:t> </a:t>
            </a:r>
            <a:r>
              <a:rPr sz="1350" spc="-50" dirty="0">
                <a:latin typeface="Times New Roman"/>
                <a:cs typeface="Times New Roman"/>
              </a:rPr>
              <a:t>и</a:t>
            </a:r>
            <a:endParaRPr sz="1350">
              <a:latin typeface="Times New Roman"/>
              <a:cs typeface="Times New Roman"/>
            </a:endParaRPr>
          </a:p>
          <a:p>
            <a:pPr marL="86995">
              <a:lnSpc>
                <a:spcPct val="100000"/>
              </a:lnSpc>
              <a:spcBef>
                <a:spcPts val="5"/>
              </a:spcBef>
            </a:pPr>
            <a:r>
              <a:rPr sz="1350" spc="-40" dirty="0">
                <a:latin typeface="Times New Roman"/>
                <a:cs typeface="Times New Roman"/>
              </a:rPr>
              <a:t>«Улан-</a:t>
            </a:r>
            <a:r>
              <a:rPr sz="1350" spc="-10" dirty="0">
                <a:latin typeface="Times New Roman"/>
                <a:cs typeface="Times New Roman"/>
              </a:rPr>
              <a:t>Удэнский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39" y="1586229"/>
            <a:ext cx="142430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0" dirty="0">
                <a:latin typeface="Times New Roman"/>
                <a:cs typeface="Times New Roman"/>
              </a:rPr>
              <a:t>домостроительный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39" y="1791970"/>
            <a:ext cx="289433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52525" algn="l"/>
                <a:tab pos="2106295" algn="l"/>
              </a:tabLst>
            </a:pPr>
            <a:r>
              <a:rPr sz="1350" spc="-10" dirty="0">
                <a:latin typeface="Times New Roman"/>
                <a:cs typeface="Times New Roman"/>
              </a:rPr>
              <a:t>генерального</a:t>
            </a:r>
            <a:r>
              <a:rPr sz="1350" dirty="0">
                <a:latin typeface="Times New Roman"/>
                <a:cs typeface="Times New Roman"/>
              </a:rPr>
              <a:t>	</a:t>
            </a:r>
            <a:r>
              <a:rPr sz="1350" spc="-10" dirty="0">
                <a:latin typeface="Times New Roman"/>
                <a:cs typeface="Times New Roman"/>
              </a:rPr>
              <a:t>директора.</a:t>
            </a:r>
            <a:r>
              <a:rPr sz="1350" dirty="0">
                <a:latin typeface="Times New Roman"/>
                <a:cs typeface="Times New Roman"/>
              </a:rPr>
              <a:t>	</a:t>
            </a:r>
            <a:r>
              <a:rPr sz="1350" spc="-10" dirty="0">
                <a:latin typeface="Times New Roman"/>
                <a:cs typeface="Times New Roman"/>
              </a:rPr>
              <a:t>Башенный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38629" y="1586229"/>
            <a:ext cx="1743075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105"/>
              </a:spcBef>
              <a:tabLst>
                <a:tab pos="1026794" algn="l"/>
                <a:tab pos="1370330" algn="l"/>
              </a:tabLst>
            </a:pPr>
            <a:r>
              <a:rPr sz="1350" spc="-10" dirty="0">
                <a:latin typeface="Times New Roman"/>
                <a:cs typeface="Times New Roman"/>
              </a:rPr>
              <a:t>комбинат»</a:t>
            </a:r>
            <a:r>
              <a:rPr sz="1350" dirty="0">
                <a:latin typeface="Times New Roman"/>
                <a:cs typeface="Times New Roman"/>
              </a:rPr>
              <a:t>	</a:t>
            </a:r>
            <a:r>
              <a:rPr sz="1350" spc="-50" dirty="0">
                <a:latin typeface="Times New Roman"/>
                <a:cs typeface="Times New Roman"/>
              </a:rPr>
              <a:t>в</a:t>
            </a:r>
            <a:r>
              <a:rPr sz="1350" dirty="0">
                <a:latin typeface="Times New Roman"/>
                <a:cs typeface="Times New Roman"/>
              </a:rPr>
              <a:t>	</a:t>
            </a:r>
            <a:r>
              <a:rPr sz="1350" spc="-20" dirty="0">
                <a:latin typeface="Times New Roman"/>
                <a:cs typeface="Times New Roman"/>
              </a:rPr>
              <a:t>лице</a:t>
            </a:r>
            <a:endParaRPr sz="13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350" spc="-20" dirty="0">
                <a:latin typeface="Times New Roman"/>
                <a:cs typeface="Times New Roman"/>
              </a:rPr>
              <a:t>кран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739" y="1997710"/>
            <a:ext cx="3403600" cy="2496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86510" algn="l"/>
              </a:tabLst>
            </a:pPr>
            <a:r>
              <a:rPr sz="1350" dirty="0">
                <a:latin typeface="Times New Roman"/>
                <a:cs typeface="Times New Roman"/>
              </a:rPr>
              <a:t>после</a:t>
            </a:r>
            <a:r>
              <a:rPr sz="1350" spc="254" dirty="0">
                <a:latin typeface="Times New Roman"/>
                <a:cs typeface="Times New Roman"/>
              </a:rPr>
              <a:t> </a:t>
            </a:r>
            <a:r>
              <a:rPr sz="1350" spc="-10" dirty="0">
                <a:latin typeface="Times New Roman"/>
                <a:cs typeface="Times New Roman"/>
              </a:rPr>
              <a:t>монтажа</a:t>
            </a:r>
            <a:r>
              <a:rPr sz="1350" dirty="0">
                <a:latin typeface="Times New Roman"/>
                <a:cs typeface="Times New Roman"/>
              </a:rPr>
              <a:t>	эксплуатировался</a:t>
            </a:r>
            <a:r>
              <a:rPr sz="1350" spc="150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ООО</a:t>
            </a:r>
            <a:r>
              <a:rPr sz="1350" spc="145" dirty="0">
                <a:latin typeface="Times New Roman"/>
                <a:cs typeface="Times New Roman"/>
              </a:rPr>
              <a:t> </a:t>
            </a:r>
            <a:r>
              <a:rPr sz="1350" spc="-25" dirty="0">
                <a:latin typeface="Times New Roman"/>
                <a:cs typeface="Times New Roman"/>
              </a:rPr>
              <a:t>«СЗ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50" spc="-10" dirty="0">
                <a:latin typeface="Times New Roman"/>
                <a:cs typeface="Times New Roman"/>
              </a:rPr>
              <a:t>«Мегаполис».</a:t>
            </a:r>
            <a:endParaRPr sz="1350">
              <a:latin typeface="Times New Roman"/>
              <a:cs typeface="Times New Roman"/>
            </a:endParaRPr>
          </a:p>
          <a:p>
            <a:pPr marL="12700" marR="5080" indent="255904" algn="just">
              <a:lnSpc>
                <a:spcPct val="100000"/>
              </a:lnSpc>
            </a:pPr>
            <a:r>
              <a:rPr sz="1350" dirty="0">
                <a:latin typeface="Times New Roman"/>
                <a:cs typeface="Times New Roman"/>
              </a:rPr>
              <a:t>Кран</a:t>
            </a:r>
            <a:r>
              <a:rPr sz="1350" spc="21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перемещен</a:t>
            </a:r>
            <a:r>
              <a:rPr sz="1350" spc="22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с</a:t>
            </a:r>
            <a:r>
              <a:rPr sz="1350" spc="229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ранее</a:t>
            </a:r>
            <a:r>
              <a:rPr sz="1350" spc="235" dirty="0">
                <a:latin typeface="Times New Roman"/>
                <a:cs typeface="Times New Roman"/>
              </a:rPr>
              <a:t> </a:t>
            </a:r>
            <a:r>
              <a:rPr sz="1350" spc="-10" dirty="0">
                <a:latin typeface="Times New Roman"/>
                <a:cs typeface="Times New Roman"/>
              </a:rPr>
              <a:t>установленного </a:t>
            </a:r>
            <a:r>
              <a:rPr sz="1350" dirty="0">
                <a:latin typeface="Times New Roman"/>
                <a:cs typeface="Times New Roman"/>
              </a:rPr>
              <a:t>места</a:t>
            </a:r>
            <a:r>
              <a:rPr sz="1350" spc="27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после</a:t>
            </a:r>
            <a:r>
              <a:rPr sz="1350" spc="27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завершения</a:t>
            </a:r>
            <a:r>
              <a:rPr sz="1350" spc="28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возведения</a:t>
            </a:r>
            <a:r>
              <a:rPr sz="1350" spc="275" dirty="0">
                <a:latin typeface="Times New Roman"/>
                <a:cs typeface="Times New Roman"/>
              </a:rPr>
              <a:t> </a:t>
            </a:r>
            <a:r>
              <a:rPr sz="1350" spc="-10" dirty="0">
                <a:latin typeface="Times New Roman"/>
                <a:cs typeface="Times New Roman"/>
              </a:rPr>
              <a:t>жилого </a:t>
            </a:r>
            <a:r>
              <a:rPr sz="1350" dirty="0">
                <a:latin typeface="Times New Roman"/>
                <a:cs typeface="Times New Roman"/>
              </a:rPr>
              <a:t>дома</a:t>
            </a:r>
            <a:r>
              <a:rPr sz="1350" spc="46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№5</a:t>
            </a:r>
            <a:r>
              <a:rPr sz="1350" spc="47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I</a:t>
            </a:r>
            <a:r>
              <a:rPr sz="1350" spc="70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очереди</a:t>
            </a:r>
            <a:r>
              <a:rPr sz="1350" spc="60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жилого</a:t>
            </a:r>
            <a:r>
              <a:rPr sz="1350" spc="70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комплекса</a:t>
            </a:r>
            <a:r>
              <a:rPr sz="1350" spc="6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в</a:t>
            </a:r>
            <a:r>
              <a:rPr sz="1350" spc="60" dirty="0">
                <a:latin typeface="Times New Roman"/>
                <a:cs typeface="Times New Roman"/>
              </a:rPr>
              <a:t> </a:t>
            </a:r>
            <a:r>
              <a:rPr sz="1350" spc="-25" dirty="0">
                <a:latin typeface="Times New Roman"/>
                <a:cs typeface="Times New Roman"/>
              </a:rPr>
              <a:t>148 </a:t>
            </a:r>
            <a:r>
              <a:rPr sz="1350" dirty="0">
                <a:latin typeface="Times New Roman"/>
                <a:cs typeface="Times New Roman"/>
              </a:rPr>
              <a:t>квартале</a:t>
            </a:r>
            <a:r>
              <a:rPr sz="1350" spc="135" dirty="0">
                <a:latin typeface="Times New Roman"/>
                <a:cs typeface="Times New Roman"/>
              </a:rPr>
              <a:t>  </a:t>
            </a:r>
            <a:r>
              <a:rPr sz="1350" dirty="0">
                <a:latin typeface="Times New Roman"/>
                <a:cs typeface="Times New Roman"/>
              </a:rPr>
              <a:t>г.</a:t>
            </a:r>
            <a:r>
              <a:rPr sz="1350" spc="140" dirty="0">
                <a:latin typeface="Times New Roman"/>
                <a:cs typeface="Times New Roman"/>
              </a:rPr>
              <a:t>  </a:t>
            </a:r>
            <a:r>
              <a:rPr sz="1350" spc="-40" dirty="0">
                <a:latin typeface="Times New Roman"/>
                <a:cs typeface="Times New Roman"/>
              </a:rPr>
              <a:t>Улан-</a:t>
            </a:r>
            <a:r>
              <a:rPr sz="1350" dirty="0">
                <a:latin typeface="Times New Roman"/>
                <a:cs typeface="Times New Roman"/>
              </a:rPr>
              <a:t>Удэ.</a:t>
            </a:r>
            <a:r>
              <a:rPr sz="1350" spc="140" dirty="0">
                <a:latin typeface="Times New Roman"/>
                <a:cs typeface="Times New Roman"/>
              </a:rPr>
              <a:t>  </a:t>
            </a:r>
            <a:r>
              <a:rPr sz="1350" dirty="0">
                <a:latin typeface="Times New Roman"/>
                <a:cs typeface="Times New Roman"/>
              </a:rPr>
              <a:t>Монтаж</a:t>
            </a:r>
            <a:r>
              <a:rPr sz="1350" spc="140" dirty="0">
                <a:latin typeface="Times New Roman"/>
                <a:cs typeface="Times New Roman"/>
              </a:rPr>
              <a:t>  </a:t>
            </a:r>
            <a:r>
              <a:rPr sz="1350" spc="-10" dirty="0">
                <a:latin typeface="Times New Roman"/>
                <a:cs typeface="Times New Roman"/>
              </a:rPr>
              <a:t>башенного </a:t>
            </a:r>
            <a:r>
              <a:rPr sz="1350" dirty="0">
                <a:latin typeface="Times New Roman"/>
                <a:cs typeface="Times New Roman"/>
              </a:rPr>
              <a:t>крана</a:t>
            </a:r>
            <a:r>
              <a:rPr sz="1350" spc="465" dirty="0">
                <a:latin typeface="Times New Roman"/>
                <a:cs typeface="Times New Roman"/>
              </a:rPr>
              <a:t>  </a:t>
            </a:r>
            <a:r>
              <a:rPr sz="1350" dirty="0">
                <a:latin typeface="Times New Roman"/>
                <a:cs typeface="Times New Roman"/>
              </a:rPr>
              <a:t>произведён</a:t>
            </a:r>
            <a:r>
              <a:rPr sz="1350" spc="490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в</a:t>
            </a:r>
            <a:r>
              <a:rPr sz="1350" spc="459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20-х</a:t>
            </a:r>
            <a:r>
              <a:rPr sz="1350" spc="470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числах</a:t>
            </a:r>
            <a:r>
              <a:rPr sz="1350" spc="470" dirty="0">
                <a:latin typeface="Times New Roman"/>
                <a:cs typeface="Times New Roman"/>
              </a:rPr>
              <a:t> </a:t>
            </a:r>
            <a:r>
              <a:rPr sz="1350" spc="-10" dirty="0">
                <a:latin typeface="Times New Roman"/>
                <a:cs typeface="Times New Roman"/>
              </a:rPr>
              <a:t>февраля </a:t>
            </a:r>
            <a:r>
              <a:rPr sz="1350" dirty="0">
                <a:latin typeface="Times New Roman"/>
                <a:cs typeface="Times New Roman"/>
              </a:rPr>
              <a:t>2024г.</a:t>
            </a:r>
            <a:r>
              <a:rPr sz="1350" spc="10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подрядной</a:t>
            </a:r>
            <a:r>
              <a:rPr sz="1350" spc="110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организацией,</a:t>
            </a:r>
            <a:r>
              <a:rPr sz="1350" spc="114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на</a:t>
            </a:r>
            <a:r>
              <a:rPr sz="1350" spc="120" dirty="0">
                <a:latin typeface="Times New Roman"/>
                <a:cs typeface="Times New Roman"/>
              </a:rPr>
              <a:t> </a:t>
            </a:r>
            <a:r>
              <a:rPr sz="1350" spc="-10" dirty="0">
                <a:latin typeface="Times New Roman"/>
                <a:cs typeface="Times New Roman"/>
              </a:rPr>
              <a:t>частично уложенный</a:t>
            </a:r>
            <a:r>
              <a:rPr sz="1350" spc="-30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рельсовый</a:t>
            </a:r>
            <a:r>
              <a:rPr sz="1350" spc="-30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путь</a:t>
            </a:r>
            <a:r>
              <a:rPr sz="1350" spc="-2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примерно</a:t>
            </a:r>
            <a:r>
              <a:rPr sz="1350" spc="-20" dirty="0">
                <a:latin typeface="Times New Roman"/>
                <a:cs typeface="Times New Roman"/>
              </a:rPr>
              <a:t> </a:t>
            </a:r>
            <a:r>
              <a:rPr sz="1350" spc="-10" dirty="0">
                <a:latin typeface="Times New Roman"/>
                <a:cs typeface="Times New Roman"/>
              </a:rPr>
              <a:t>длиной</a:t>
            </a:r>
            <a:endParaRPr sz="135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  <a:spcBef>
                <a:spcPts val="5"/>
              </a:spcBef>
            </a:pPr>
            <a:r>
              <a:rPr sz="1350" dirty="0">
                <a:latin typeface="Times New Roman"/>
                <a:cs typeface="Times New Roman"/>
              </a:rPr>
              <a:t>40</a:t>
            </a:r>
            <a:r>
              <a:rPr sz="1350" spc="350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м,</a:t>
            </a:r>
            <a:r>
              <a:rPr sz="1350" spc="34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который</a:t>
            </a:r>
            <a:r>
              <a:rPr sz="1350" spc="340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в</a:t>
            </a:r>
            <a:r>
              <a:rPr sz="1350" spc="34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последствии</a:t>
            </a:r>
            <a:r>
              <a:rPr sz="1350" spc="34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был</a:t>
            </a:r>
            <a:r>
              <a:rPr sz="1350" spc="345" dirty="0">
                <a:latin typeface="Times New Roman"/>
                <a:cs typeface="Times New Roman"/>
              </a:rPr>
              <a:t> </a:t>
            </a:r>
            <a:r>
              <a:rPr sz="1350" spc="-10" dirty="0">
                <a:latin typeface="Times New Roman"/>
                <a:cs typeface="Times New Roman"/>
              </a:rPr>
              <a:t>удлинен </a:t>
            </a:r>
            <a:r>
              <a:rPr sz="1350" dirty="0">
                <a:latin typeface="Times New Roman"/>
                <a:cs typeface="Times New Roman"/>
              </a:rPr>
              <a:t>путем</a:t>
            </a:r>
            <a:r>
              <a:rPr sz="1350" spc="105" dirty="0">
                <a:latin typeface="Times New Roman"/>
                <a:cs typeface="Times New Roman"/>
              </a:rPr>
              <a:t>  </a:t>
            </a:r>
            <a:r>
              <a:rPr sz="1350" dirty="0">
                <a:latin typeface="Times New Roman"/>
                <a:cs typeface="Times New Roman"/>
              </a:rPr>
              <a:t>добавления</a:t>
            </a:r>
            <a:r>
              <a:rPr sz="1350" spc="105" dirty="0">
                <a:latin typeface="Times New Roman"/>
                <a:cs typeface="Times New Roman"/>
              </a:rPr>
              <a:t>  </a:t>
            </a:r>
            <a:r>
              <a:rPr sz="1350" dirty="0">
                <a:latin typeface="Times New Roman"/>
                <a:cs typeface="Times New Roman"/>
              </a:rPr>
              <a:t>4</a:t>
            </a:r>
            <a:r>
              <a:rPr sz="1350" spc="100" dirty="0">
                <a:latin typeface="Times New Roman"/>
                <a:cs typeface="Times New Roman"/>
              </a:rPr>
              <a:t>  </a:t>
            </a:r>
            <a:r>
              <a:rPr sz="1350" dirty="0">
                <a:latin typeface="Times New Roman"/>
                <a:cs typeface="Times New Roman"/>
              </a:rPr>
              <a:t>бетонных</a:t>
            </a:r>
            <a:r>
              <a:rPr sz="1350" spc="110" dirty="0">
                <a:latin typeface="Times New Roman"/>
                <a:cs typeface="Times New Roman"/>
              </a:rPr>
              <a:t>  </a:t>
            </a:r>
            <a:r>
              <a:rPr sz="1350" dirty="0">
                <a:latin typeface="Times New Roman"/>
                <a:cs typeface="Times New Roman"/>
              </a:rPr>
              <a:t>подушек</a:t>
            </a:r>
            <a:r>
              <a:rPr sz="1350" spc="105" dirty="0">
                <a:latin typeface="Times New Roman"/>
                <a:cs typeface="Times New Roman"/>
              </a:rPr>
              <a:t>  </a:t>
            </a:r>
            <a:r>
              <a:rPr sz="1350" spc="-50" dirty="0">
                <a:latin typeface="Times New Roman"/>
                <a:cs typeface="Times New Roman"/>
              </a:rPr>
              <a:t>с </a:t>
            </a:r>
            <a:r>
              <a:rPr sz="1350" spc="-10" dirty="0">
                <a:latin typeface="Times New Roman"/>
                <a:cs typeface="Times New Roman"/>
              </a:rPr>
              <a:t>рельсами.</a:t>
            </a:r>
            <a:endParaRPr sz="13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2906" y="16840"/>
            <a:ext cx="1501775" cy="66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Times New Roman"/>
                <a:cs typeface="Times New Roman"/>
              </a:rPr>
              <a:t>РОСТЕХНАДЗОР</a:t>
            </a:r>
            <a:endParaRPr sz="1400">
              <a:latin typeface="Times New Roman"/>
              <a:cs typeface="Times New Roman"/>
            </a:endParaRPr>
          </a:p>
          <a:p>
            <a:pPr marL="149225" marR="145415" algn="ctr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latin typeface="Times New Roman"/>
                <a:cs typeface="Times New Roman"/>
              </a:rPr>
              <a:t>Забайкальское Управление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Обстоятельства</a:t>
            </a:r>
            <a:r>
              <a:rPr spc="5" dirty="0"/>
              <a:t> </a:t>
            </a:r>
            <a:r>
              <a:rPr spc="-10" dirty="0"/>
              <a:t>аварии</a:t>
            </a:r>
          </a:p>
        </p:txBody>
      </p:sp>
      <p:sp>
        <p:nvSpPr>
          <p:cNvPr id="4" name="object 4"/>
          <p:cNvSpPr/>
          <p:nvPr/>
        </p:nvSpPr>
        <p:spPr>
          <a:xfrm>
            <a:off x="5721096" y="736091"/>
            <a:ext cx="3423285" cy="4185285"/>
          </a:xfrm>
          <a:custGeom>
            <a:avLst/>
            <a:gdLst/>
            <a:ahLst/>
            <a:cxnLst/>
            <a:rect l="l" t="t" r="r" b="b"/>
            <a:pathLst>
              <a:path w="3423284" h="4185285">
                <a:moveTo>
                  <a:pt x="3422904" y="0"/>
                </a:moveTo>
                <a:lnTo>
                  <a:pt x="0" y="0"/>
                </a:lnTo>
                <a:lnTo>
                  <a:pt x="0" y="4184904"/>
                </a:lnTo>
                <a:lnTo>
                  <a:pt x="3422904" y="4184904"/>
                </a:lnTo>
                <a:lnTo>
                  <a:pt x="342290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59855" y="758444"/>
            <a:ext cx="11588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Times New Roman"/>
                <a:cs typeface="Times New Roman"/>
              </a:rPr>
              <a:t>Находившийся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51521" y="758444"/>
            <a:ext cx="17132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5425" algn="l"/>
                <a:tab pos="878205" algn="l"/>
              </a:tabLst>
            </a:pPr>
            <a:r>
              <a:rPr sz="1400" spc="-5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кабине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башенного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01359" y="976376"/>
            <a:ext cx="326580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крана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(высоты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падения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около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53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метров)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01359" y="1189431"/>
            <a:ext cx="221996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60475" algn="l"/>
              </a:tabLst>
            </a:pPr>
            <a:r>
              <a:rPr sz="1400" spc="-10" dirty="0">
                <a:latin typeface="Times New Roman"/>
                <a:cs typeface="Times New Roman"/>
              </a:rPr>
              <a:t>извлечён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спасателями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82685" y="1189431"/>
            <a:ext cx="7835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Times New Roman"/>
                <a:cs typeface="Times New Roman"/>
              </a:rPr>
              <a:t>поисково-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01359" y="1403350"/>
            <a:ext cx="32645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спасательной</a:t>
            </a:r>
            <a:r>
              <a:rPr sz="1400" spc="4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службы</a:t>
            </a:r>
            <a:r>
              <a:rPr sz="1400" spc="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г.</a:t>
            </a:r>
            <a:r>
              <a:rPr sz="1400" spc="390" dirty="0">
                <a:latin typeface="Times New Roman"/>
                <a:cs typeface="Times New Roman"/>
              </a:rPr>
              <a:t> </a:t>
            </a:r>
            <a:r>
              <a:rPr sz="1400" spc="-45" dirty="0">
                <a:latin typeface="Times New Roman"/>
                <a:cs typeface="Times New Roman"/>
              </a:rPr>
              <a:t>Улан-</a:t>
            </a:r>
            <a:r>
              <a:rPr sz="1400" dirty="0">
                <a:latin typeface="Times New Roman"/>
                <a:cs typeface="Times New Roman"/>
              </a:rPr>
              <a:t>Удэ</a:t>
            </a:r>
            <a:r>
              <a:rPr sz="1400" spc="40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МКУ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01359" y="1616709"/>
            <a:ext cx="1710689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187450" algn="l"/>
              </a:tabLst>
            </a:pPr>
            <a:r>
              <a:rPr sz="1400" spc="-10" dirty="0">
                <a:latin typeface="Times New Roman"/>
                <a:cs typeface="Times New Roman"/>
              </a:rPr>
              <a:t>«Безопасный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25" dirty="0">
                <a:latin typeface="Times New Roman"/>
                <a:cs typeface="Times New Roman"/>
              </a:rPr>
              <a:t>город» </a:t>
            </a:r>
            <a:r>
              <a:rPr sz="1400" spc="-10" dirty="0">
                <a:latin typeface="Times New Roman"/>
                <a:cs typeface="Times New Roman"/>
              </a:rPr>
              <a:t>жизни,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59854" y="1830070"/>
            <a:ext cx="11563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Times New Roman"/>
                <a:cs typeface="Times New Roman"/>
              </a:rPr>
              <a:t>Пострадавший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01359" y="2043430"/>
            <a:ext cx="15513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8595" algn="l"/>
              </a:tabLst>
            </a:pPr>
            <a:r>
              <a:rPr sz="1400" spc="-10" dirty="0">
                <a:latin typeface="Times New Roman"/>
                <a:cs typeface="Times New Roman"/>
              </a:rPr>
              <a:t>несовместимые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с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40042" y="2256485"/>
            <a:ext cx="2012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Times New Roman"/>
                <a:cs typeface="Times New Roman"/>
              </a:rPr>
              <a:t>на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90206" y="2043430"/>
            <a:ext cx="71501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imes New Roman"/>
                <a:cs typeface="Times New Roman"/>
              </a:rPr>
              <a:t>жизнью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Times New Roman"/>
                <a:cs typeface="Times New Roman"/>
              </a:rPr>
              <a:t>месте.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45297" y="1616709"/>
            <a:ext cx="122237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без</a:t>
            </a:r>
            <a:r>
              <a:rPr sz="1400" spc="345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признаков</a:t>
            </a:r>
            <a:endParaRPr sz="1400">
              <a:latin typeface="Times New Roman"/>
              <a:cs typeface="Times New Roman"/>
            </a:endParaRPr>
          </a:p>
          <a:p>
            <a:pPr marL="510540" marR="5080" indent="65405" algn="just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получил травмы, </a:t>
            </a:r>
            <a:r>
              <a:rPr sz="1400" spc="-25" dirty="0">
                <a:latin typeface="Times New Roman"/>
                <a:cs typeface="Times New Roman"/>
              </a:rPr>
              <a:t>Судебно-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01359" y="2256485"/>
            <a:ext cx="1042035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Times New Roman"/>
                <a:cs typeface="Times New Roman"/>
              </a:rPr>
              <a:t>скончался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Times New Roman"/>
                <a:cs typeface="Times New Roman"/>
              </a:rPr>
              <a:t>медицинский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90333" y="2470531"/>
            <a:ext cx="6667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imes New Roman"/>
                <a:cs typeface="Times New Roman"/>
              </a:rPr>
              <a:t>диагноз: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02626" y="2470531"/>
            <a:ext cx="12630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imes New Roman"/>
                <a:cs typeface="Times New Roman"/>
              </a:rPr>
              <a:t>Травматический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01359" y="2683891"/>
            <a:ext cx="16446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5950" algn="l"/>
              </a:tabLst>
            </a:pPr>
            <a:r>
              <a:rPr sz="1400" spc="-20" dirty="0">
                <a:latin typeface="Times New Roman"/>
                <a:cs typeface="Times New Roman"/>
              </a:rPr>
              <a:t>шок.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Раздавленная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68514" y="2683891"/>
            <a:ext cx="13982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4550" algn="l"/>
              </a:tabLst>
            </a:pPr>
            <a:r>
              <a:rPr sz="1400" spc="-10" dirty="0">
                <a:latin typeface="Times New Roman"/>
                <a:cs typeface="Times New Roman"/>
              </a:rPr>
              <a:t>грудная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клетка.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01359" y="2897251"/>
            <a:ext cx="3266440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Травмы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множественные.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результатам </a:t>
            </a:r>
            <a:r>
              <a:rPr sz="1400" dirty="0">
                <a:latin typeface="Times New Roman"/>
                <a:cs typeface="Times New Roman"/>
              </a:rPr>
              <a:t>судебно-</a:t>
            </a:r>
            <a:r>
              <a:rPr sz="1400" spc="36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химического</a:t>
            </a:r>
            <a:r>
              <a:rPr sz="1400" spc="370" dirty="0">
                <a:latin typeface="Times New Roman"/>
                <a:cs typeface="Times New Roman"/>
              </a:rPr>
              <a:t>    </a:t>
            </a:r>
            <a:r>
              <a:rPr sz="1400" spc="-10" dirty="0">
                <a:latin typeface="Times New Roman"/>
                <a:cs typeface="Times New Roman"/>
              </a:rPr>
              <a:t>исследования </a:t>
            </a:r>
            <a:r>
              <a:rPr sz="1400" dirty="0">
                <a:latin typeface="Times New Roman"/>
                <a:cs typeface="Times New Roman"/>
              </a:rPr>
              <a:t>скелетной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мышцы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мочи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пострадавшего, </a:t>
            </a:r>
            <a:r>
              <a:rPr sz="1400" dirty="0">
                <a:latin typeface="Times New Roman"/>
                <a:cs typeface="Times New Roman"/>
              </a:rPr>
              <a:t>проведенного</a:t>
            </a:r>
            <a:r>
              <a:rPr sz="1400" spc="38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ГБУЗ</a:t>
            </a:r>
            <a:r>
              <a:rPr sz="1400" spc="390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«Республиканское </a:t>
            </a:r>
            <a:r>
              <a:rPr sz="1400" dirty="0">
                <a:latin typeface="Times New Roman"/>
                <a:cs typeface="Times New Roman"/>
              </a:rPr>
              <a:t>бюро</a:t>
            </a:r>
            <a:r>
              <a:rPr sz="1400" spc="75" dirty="0">
                <a:latin typeface="Times New Roman"/>
                <a:cs typeface="Times New Roman"/>
              </a:rPr>
              <a:t>  </a:t>
            </a:r>
            <a:r>
              <a:rPr sz="1400" spc="-25" dirty="0">
                <a:latin typeface="Times New Roman"/>
                <a:cs typeface="Times New Roman"/>
              </a:rPr>
              <a:t>судебно-</a:t>
            </a:r>
            <a:r>
              <a:rPr sz="1400" dirty="0">
                <a:latin typeface="Times New Roman"/>
                <a:cs typeface="Times New Roman"/>
              </a:rPr>
              <a:t>медицинской</a:t>
            </a:r>
            <a:r>
              <a:rPr sz="1400" spc="75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экспертизы» </a:t>
            </a:r>
            <a:r>
              <a:rPr sz="1400" dirty="0">
                <a:latin typeface="Times New Roman"/>
                <a:cs typeface="Times New Roman"/>
              </a:rPr>
              <a:t>выписка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из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акта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от</a:t>
            </a:r>
            <a:r>
              <a:rPr sz="1400" spc="13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21.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06.2024г.</a:t>
            </a:r>
            <a:r>
              <a:rPr sz="1400" spc="125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№1618 </a:t>
            </a:r>
            <a:r>
              <a:rPr sz="1400" dirty="0">
                <a:latin typeface="Times New Roman"/>
                <a:cs typeface="Times New Roman"/>
              </a:rPr>
              <a:t>метиловый</a:t>
            </a:r>
            <a:r>
              <a:rPr sz="1400" spc="26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этиловый,</a:t>
            </a:r>
            <a:r>
              <a:rPr sz="1400" spc="254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н-пропиленовый, </a:t>
            </a:r>
            <a:r>
              <a:rPr sz="1400" dirty="0">
                <a:latin typeface="Times New Roman"/>
                <a:cs typeface="Times New Roman"/>
              </a:rPr>
              <a:t>бутиловый,</a:t>
            </a:r>
            <a:r>
              <a:rPr sz="1400" spc="38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амиловый</a:t>
            </a:r>
            <a:r>
              <a:rPr sz="1400" spc="39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спирты</a:t>
            </a:r>
            <a:r>
              <a:rPr sz="1400" spc="39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390" dirty="0">
                <a:latin typeface="Times New Roman"/>
                <a:cs typeface="Times New Roman"/>
              </a:rPr>
              <a:t>  </a:t>
            </a:r>
            <a:r>
              <a:rPr sz="1400" spc="-25" dirty="0">
                <a:latin typeface="Times New Roman"/>
                <a:cs typeface="Times New Roman"/>
              </a:rPr>
              <a:t>их </a:t>
            </a:r>
            <a:r>
              <a:rPr sz="1400" dirty="0">
                <a:latin typeface="Times New Roman"/>
                <a:cs typeface="Times New Roman"/>
              </a:rPr>
              <a:t>изомеры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обнаружены.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36091"/>
            <a:ext cx="5721095" cy="44074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1365</Words>
  <Application>Microsoft Office PowerPoint</Application>
  <PresentationFormat>Экран (16:9)</PresentationFormat>
  <Paragraphs>141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Анализ</vt:lpstr>
      <vt:lpstr>Презентация PowerPoint</vt:lpstr>
      <vt:lpstr>Презентация PowerPoint</vt:lpstr>
      <vt:lpstr>Авария при эксплуатации башенного крана в г. Улан-Удэ</vt:lpstr>
      <vt:lpstr>РОСТЕХНАДЗОР Забайкальское Управление</vt:lpstr>
      <vt:lpstr>РОСТЕХНАДЗОР</vt:lpstr>
      <vt:lpstr>Обстоятельства аварии</vt:lpstr>
      <vt:lpstr>Обстоятельства аварии</vt:lpstr>
      <vt:lpstr>РОСТЕХНАДЗОР</vt:lpstr>
      <vt:lpstr>РОСТЕХНАДЗОР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Павлов</cp:lastModifiedBy>
  <cp:revision>1</cp:revision>
  <dcterms:created xsi:type="dcterms:W3CDTF">2024-11-07T09:58:05Z</dcterms:created>
  <dcterms:modified xsi:type="dcterms:W3CDTF">2024-11-07T23:46:58Z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2024-11-07T00:00:00Z</vt:filetime>
  </property>
  <property fmtid="{D5CDD505-2E9C-101B-9397-08002B2CF9AE}" pid="3" name="Producer">
    <vt:lpwstr>Pdftools SDK</vt:lpwstr>
  </property>
</Properties>
</file>